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88" r:id="rId2"/>
    <p:sldId id="289" r:id="rId3"/>
    <p:sldId id="347" r:id="rId4"/>
    <p:sldId id="348" r:id="rId5"/>
    <p:sldId id="326" r:id="rId6"/>
    <p:sldId id="327" r:id="rId7"/>
    <p:sldId id="328" r:id="rId8"/>
    <p:sldId id="330" r:id="rId9"/>
    <p:sldId id="352" r:id="rId10"/>
    <p:sldId id="322" r:id="rId11"/>
    <p:sldId id="351" r:id="rId1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FF9900"/>
    <a:srgbClr val="1F0D5F"/>
    <a:srgbClr val="FFEF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50" autoAdjust="0"/>
    <p:restoredTop sz="99384" autoAdjust="0"/>
  </p:normalViewPr>
  <p:slideViewPr>
    <p:cSldViewPr snapToGrid="0">
      <p:cViewPr>
        <p:scale>
          <a:sx n="68" d="100"/>
          <a:sy n="68" d="100"/>
        </p:scale>
        <p:origin x="-2004" y="-60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mkrat" panose="020BE200000000000000" pitchFamily="34" charset="0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5DA2DB-34A0-4D67-B441-98A3FFE61EF7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13BBFA-D8FF-4010-9AF8-5DEC955336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3CF4F7-799E-49F3-AD0F-483DC8F47FD7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D77AF1-B8AE-4095-BDBB-3DA4BF63EA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52977D-BFF6-4290-BAAE-94BE2B923372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369374-59E7-40DC-91FF-2378EEF099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FFEFE8"/>
          </a:solidFill>
        </p:spPr>
        <p:txBody>
          <a:bodyPr/>
          <a:lstStyle>
            <a:lvl1pPr>
              <a:defRPr b="0" cap="none" spc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Domkrat" panose="020BE200000000000000" pitchFamily="34" charset="0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429F8-2349-48C6-90FC-43ECBA0D9E19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F7223-A8A6-48A8-857C-80B8E8D991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7AB4-82DD-47CF-A430-875B69C85096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924DC-F8A0-4994-901C-9D981D9CC0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755AD-6640-47E0-AF77-AD47CEA5229C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261F3-E4A4-44C8-8ACA-1650F6BA9F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BFA0A-66BF-4D7E-B7BB-AF99C5D4517F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A4B5A-258B-40E5-98FB-25B36515AC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BF7A4-8570-465A-B49A-10430F167898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702497-2B4F-49A9-A566-3EBF785C08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0AF4F2-0149-4890-B060-A049337563C6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91421E-E701-4FAA-B674-0BA645B0D7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26B7D-AE5C-4224-B18C-C51C1A790FB4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8BDE6-C12C-4F3E-ABD6-8CC628B177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C6469-0754-460C-84A9-F429B42D6F53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6F651A-463D-4840-8205-EE87FA7AEE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screen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04DBBB3-2DCA-487E-AF9B-202E1FAF77AA}" type="datetimeFigureOut">
              <a:rPr lang="en-US"/>
              <a:pPr>
                <a:defRPr/>
              </a:pPr>
              <a:t>3/18/2025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DF1AB57-8BDD-45BB-8B06-10232058DA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2110690" y="351754"/>
            <a:ext cx="6824304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«Детский сад № 12»</a:t>
            </a:r>
            <a:endParaRPr kumimoji="0" lang="ru-R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45085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247001" y="2136353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</a:rPr>
              <a:t>Шнырева Светлана Ивановна</a:t>
            </a:r>
          </a:p>
          <a:p>
            <a:r>
              <a:rPr lang="ru-RU" sz="2400" b="1" i="1" dirty="0" smtClean="0"/>
              <a:t>воспитатель МБДОУ № 12</a:t>
            </a:r>
            <a:endParaRPr lang="en-US" sz="2400" b="1" i="1" dirty="0" smtClean="0"/>
          </a:p>
        </p:txBody>
      </p:sp>
      <p:sp>
        <p:nvSpPr>
          <p:cNvPr id="9" name="Прямоугольник 8"/>
          <p:cNvSpPr/>
          <p:nvPr/>
        </p:nvSpPr>
        <p:spPr>
          <a:xfrm>
            <a:off x="4191918" y="4275188"/>
            <a:ext cx="45444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Образование: </a:t>
            </a:r>
          </a:p>
          <a:p>
            <a:r>
              <a:rPr lang="ru-RU" dirty="0" err="1" smtClean="0"/>
              <a:t>средне-специальное</a:t>
            </a:r>
            <a:r>
              <a:rPr lang="ru-RU" dirty="0" smtClean="0"/>
              <a:t>, педагогическое,</a:t>
            </a:r>
          </a:p>
          <a:p>
            <a:r>
              <a:rPr lang="ru-RU" dirty="0" err="1" smtClean="0"/>
              <a:t>Ирбитский</a:t>
            </a:r>
            <a:r>
              <a:rPr lang="ru-RU" dirty="0" smtClean="0"/>
              <a:t> гуманитарный колледж</a:t>
            </a:r>
          </a:p>
          <a:p>
            <a:r>
              <a:rPr lang="ru-RU" dirty="0" smtClean="0"/>
              <a:t>2017г.</a:t>
            </a:r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2"/>
          <a:srcRect l="4531"/>
          <a:stretch>
            <a:fillRect/>
          </a:stretch>
        </p:blipFill>
        <p:spPr bwMode="auto">
          <a:xfrm>
            <a:off x="836023" y="1135360"/>
            <a:ext cx="3383280" cy="50956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2"/>
          <p:cNvSpPr>
            <a:spLocks noGrp="1"/>
          </p:cNvSpPr>
          <p:nvPr>
            <p:ph idx="1"/>
          </p:nvPr>
        </p:nvSpPr>
        <p:spPr>
          <a:xfrm>
            <a:off x="1589649" y="896816"/>
            <a:ext cx="7357403" cy="4589584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0000"/>
                </a:solidFill>
              </a:rPr>
              <a:t>Возрос интерес детей к </a:t>
            </a:r>
            <a:r>
              <a:rPr lang="ru-RU" sz="2400" dirty="0" smtClean="0">
                <a:solidFill>
                  <a:srgbClr val="FF0000"/>
                </a:solidFill>
              </a:rPr>
              <a:t>театрализованной деятельности</a:t>
            </a:r>
            <a:endParaRPr lang="ru-RU" sz="2400" dirty="0" smtClean="0">
              <a:solidFill>
                <a:srgbClr val="FF0000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Дети стали творчески всматриваться в окружающий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</a:rPr>
              <a:t>мир</a:t>
            </a:r>
            <a:endParaRPr lang="ru-RU" sz="2400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FF0066"/>
                </a:solidFill>
              </a:rPr>
              <a:t>Создают оригинальные </a:t>
            </a:r>
            <a:r>
              <a:rPr lang="ru-RU" sz="2400" dirty="0" err="1" smtClean="0">
                <a:solidFill>
                  <a:srgbClr val="FF0066"/>
                </a:solidFill>
              </a:rPr>
              <a:t>инсценеровки</a:t>
            </a:r>
            <a:r>
              <a:rPr lang="ru-RU" sz="2400" dirty="0" smtClean="0">
                <a:solidFill>
                  <a:srgbClr val="FF0066"/>
                </a:solidFill>
              </a:rPr>
              <a:t> сказок, </a:t>
            </a:r>
            <a:r>
              <a:rPr lang="ru-RU" sz="2400" dirty="0" smtClean="0">
                <a:solidFill>
                  <a:srgbClr val="FF0066"/>
                </a:solidFill>
              </a:rPr>
              <a:t>реализуют свой замысел, самостоятельно находят средства для </a:t>
            </a:r>
            <a:r>
              <a:rPr lang="ru-RU" sz="2400" dirty="0" smtClean="0">
                <a:solidFill>
                  <a:srgbClr val="FF0066"/>
                </a:solidFill>
              </a:rPr>
              <a:t>воплощения игры</a:t>
            </a:r>
            <a:endParaRPr lang="ru-RU" sz="2400" dirty="0" smtClean="0">
              <a:solidFill>
                <a:srgbClr val="FF0066"/>
              </a:solidFill>
            </a:endParaRP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0070C0"/>
                </a:solidFill>
              </a:rPr>
              <a:t>Работы стали интереснее содержательнее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Дети стали увереннее в себе и успешнее, реализуют </a:t>
            </a: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разнообразные идеи</a:t>
            </a:r>
          </a:p>
          <a:p>
            <a:pPr>
              <a:buFont typeface="Wingdings" pitchFamily="2" charset="2"/>
              <a:buChar char="ü"/>
            </a:pPr>
            <a:r>
              <a:rPr lang="ru-RU" sz="2400" dirty="0" smtClean="0">
                <a:solidFill>
                  <a:srgbClr val="7030A0"/>
                </a:solidFill>
              </a:rPr>
              <a:t>Повысилось качество взаимоотношений с семьей </a:t>
            </a:r>
            <a:endParaRPr lang="ru-RU" sz="2400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721182" y="0"/>
            <a:ext cx="586011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</a:t>
            </a:r>
            <a:r>
              <a:rPr lang="ru-RU" sz="44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</a:t>
            </a:r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ru-RU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</a:t>
            </a:r>
            <a:r>
              <a:rPr lang="ru-RU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ь</a:t>
            </a:r>
            <a:r>
              <a:rPr lang="ru-RU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4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r>
              <a:rPr lang="ru-RU" sz="4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</a:t>
            </a:r>
            <a:r>
              <a:rPr lang="ru-RU" sz="4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</a:t>
            </a:r>
            <a:r>
              <a:rPr lang="ru-RU" sz="44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</a:t>
            </a:r>
            <a:r>
              <a:rPr lang="ru-RU" sz="4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</a:t>
            </a:r>
            <a:r>
              <a:rPr lang="ru-RU" sz="4400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</a:t>
            </a:r>
            <a:r>
              <a:rPr lang="ru-RU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ы</a:t>
            </a:r>
            <a:endParaRPr lang="ru-RU" sz="4400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7492" y="5597912"/>
            <a:ext cx="2698595" cy="1059366"/>
          </a:xfrm>
          <a:prstGeom prst="round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ВЫВОД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5999" y="2551837"/>
            <a:ext cx="50010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6000" b="1" dirty="0" smtClean="0">
                <a:solidFill>
                  <a:schemeClr val="accent2"/>
                </a:solidFill>
                <a:latin typeface="Monotype Corsiva" pitchFamily="66" charset="0"/>
              </a:rPr>
              <a:t>СПАСИБО ЗА ВНИМАНИЕ !</a:t>
            </a:r>
            <a:endParaRPr lang="ru-RU" sz="6000" b="1" dirty="0">
              <a:solidFill>
                <a:schemeClr val="accent2"/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2676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31853" y="281354"/>
            <a:ext cx="751214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0850" algn="ctr" eaLnBrk="1" hangingPunct="1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Художественно – эстетическое развитие воспитанников</a:t>
            </a:r>
            <a:endParaRPr lang="ru-RU" sz="24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1448973" y="1224593"/>
            <a:ext cx="7173614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Моя театральная семья: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от сценария до постановки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C00000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lvl="0"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Театральная педагогика во взаимодействии с семьями воспитанников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93604" y="4972404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Автор: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Шнырева Светлана Ивановна </a:t>
            </a:r>
          </a:p>
          <a:p>
            <a:r>
              <a:rPr lang="ru-RU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Должность:</a:t>
            </a:r>
            <a:r>
              <a:rPr lang="ru-RU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воспитатель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228" y="3248192"/>
            <a:ext cx="3879999" cy="2589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496667" y="326238"/>
            <a:ext cx="69072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Нормативно – правовые документы</a:t>
            </a:r>
            <a:endParaRPr lang="ru-RU" sz="32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13787" y="916321"/>
            <a:ext cx="7272996" cy="5982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libri"/>
              </a:rPr>
              <a:t>Конвенция </a:t>
            </a:r>
            <a:r>
              <a:rPr lang="ru-RU" sz="2000" dirty="0">
                <a:solidFill>
                  <a:srgbClr val="002060"/>
                </a:solidFill>
                <a:latin typeface="Calibri"/>
              </a:rPr>
              <a:t>о правах ребенка (одобрена Генеральной Ассамблеей ООН 20.11.89);</a:t>
            </a:r>
            <a:endParaRPr lang="ru-RU" sz="2000" dirty="0">
              <a:solidFill>
                <a:srgbClr val="002060"/>
              </a:solidFill>
              <a:latin typeface="Arial"/>
            </a:endParaRPr>
          </a:p>
          <a:p>
            <a:pPr marL="342900" lvl="0" indent="-34290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alibri"/>
              </a:rPr>
              <a:t>Конституция РФ от 12.12.93 с изменениями, одобренными в ходе общероссийского голосования 01.07.2020;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alibri"/>
              </a:rPr>
              <a:t>Федеральный Закон  "Об образовании в Российской Федерации» N 273-ФЗ от 26 декабря 2012 года;</a:t>
            </a: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alibri"/>
              </a:rPr>
              <a:t>Федеральный государственный образовательный стандарт дошкольного образования;</a:t>
            </a:r>
            <a:endParaRPr lang="ru-RU" sz="2000" dirty="0">
              <a:solidFill>
                <a:srgbClr val="002060"/>
              </a:solidFill>
              <a:latin typeface="Arial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alibri"/>
              </a:rPr>
              <a:t>Профессиональный стандарт;</a:t>
            </a:r>
            <a:endParaRPr lang="ru-RU" sz="2000" dirty="0">
              <a:solidFill>
                <a:srgbClr val="002060"/>
              </a:solidFill>
              <a:latin typeface="Arial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>
                <a:solidFill>
                  <a:srgbClr val="002060"/>
                </a:solidFill>
                <a:latin typeface="Calibri"/>
              </a:rPr>
              <a:t>СанПиН 2.3.2.4. 3590-20 «Санитарно-эпидемиологические требования к организации общественного питания населения», СП 2.4.3648-20 «Санитарно-эпидемиологические требования к организации воспитания и обучения, отдыха и оздоровления детей и молодежи», СанПиН 1.2.3685-21 «Гигиенические нормативы и требования к обеспечению безопасности и(или) безвредности для человека факторов среды обитания</a:t>
            </a:r>
            <a:r>
              <a:rPr lang="ru-RU" sz="2000" dirty="0" smtClean="0">
                <a:solidFill>
                  <a:srgbClr val="002060"/>
                </a:solidFill>
                <a:latin typeface="Calibri"/>
              </a:rPr>
              <a:t>»;</a:t>
            </a:r>
            <a:endParaRPr lang="ru-RU" sz="2000" dirty="0">
              <a:solidFill>
                <a:srgbClr val="002060"/>
              </a:solidFill>
              <a:latin typeface="Arial"/>
            </a:endParaRPr>
          </a:p>
          <a:p>
            <a:pPr marL="285750" lvl="0" indent="-285750" eaLnBrk="1" fontAlgn="auto" hangingPunct="1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ru-RU" sz="2000" dirty="0" smtClean="0">
                <a:solidFill>
                  <a:srgbClr val="002060"/>
                </a:solidFill>
                <a:latin typeface="Calibri"/>
              </a:rPr>
              <a:t>Локальные акты МБДОУ №12.</a:t>
            </a:r>
            <a:endParaRPr lang="ru-RU" sz="2000" dirty="0" smtClean="0">
              <a:solidFill>
                <a:srgbClr val="002060"/>
              </a:solidFill>
              <a:latin typeface="Arial"/>
            </a:endParaRPr>
          </a:p>
          <a:p>
            <a:pPr marL="228600" lvl="0" indent="-228600">
              <a:lnSpc>
                <a:spcPct val="90000"/>
              </a:lnSpc>
              <a:spcBef>
                <a:spcPts val="1000"/>
              </a:spcBef>
              <a:buFont typeface="Arial" charset="0"/>
              <a:buChar char="•"/>
            </a:pPr>
            <a:endParaRPr lang="ru-RU" sz="1600" dirty="0" smtClean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5499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Александр\Desktop\ФОТО для презентации\ИГРЫ\Моряки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762" y="3889714"/>
            <a:ext cx="2057399" cy="274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50831" y="492365"/>
            <a:ext cx="655554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imes New Roman"/>
              </a:rPr>
              <a:t>Театральная педагогика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— это 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практическое направление современной психологии и педагогики искусства, реализующее в образовании принципы событийности, проживания, личностного творческого действия и импровизации, связывающее интеллектуальное, чувственное и эмоциональное восприятие. 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968282" y="3742006"/>
            <a:ext cx="3601329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800" b="1" dirty="0">
                <a:solidFill>
                  <a:srgbClr val="FF0000"/>
                </a:solidFill>
                <a:latin typeface="Monotype Corsiva" pitchFamily="66" charset="0"/>
              </a:rPr>
              <a:t>«Дети должны жить в мире красоты, игры, сказки, музыки, рисунка, фантазии и творчества»</a:t>
            </a:r>
          </a:p>
          <a:p>
            <a:pPr lvl="0" algn="r"/>
            <a:r>
              <a:rPr lang="ru-RU" sz="2800" b="1" dirty="0" err="1">
                <a:solidFill>
                  <a:srgbClr val="FF0000"/>
                </a:solidFill>
                <a:latin typeface="Monotype Corsiva" pitchFamily="66" charset="0"/>
              </a:rPr>
              <a:t>В.А.Сухомлинский</a:t>
            </a:r>
            <a:endParaRPr lang="ru-RU" sz="28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2805" y="3815679"/>
            <a:ext cx="2114247" cy="281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96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24554" y="281354"/>
            <a:ext cx="585216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Используя театрализованную деятельность можно решать комплекс взаимосвязанных задач: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познавательное развитие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развитие разносторонних представлений о действительности (разные виды театра; профессии людей, создающих театр; наблюдение за явлениями природы, поведением животных и птиц);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социальное развитие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формирование положительных взаимоотношений между детьми в процессе совместной деятельности; воспитание у ребенка уважения к себе; развитие эмоций; воспитание этически ценных способов общения;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- речевое развитие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содействие развитию монологической и диалогической речи; обогащению словаря образными выражениями, сравнениями, синонимами, антонимами, эпитетами; овладению выразительными средствами общения; 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67" y="4662172"/>
            <a:ext cx="2700997" cy="2027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5" y="2495747"/>
            <a:ext cx="2700998" cy="2025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3825"/>
            <a:ext cx="2729133" cy="2092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5742" y="379828"/>
            <a:ext cx="609131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ехнологии 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театральной педагогики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инсценировка;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выразительное чтение,</a:t>
            </a:r>
          </a:p>
          <a:p>
            <a:pPr marL="342900" indent="-342900">
              <a:buFont typeface="Wingdings" pitchFamily="2" charset="2"/>
              <a:buChar char="v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ролевая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игра;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9280" y="4172980"/>
            <a:ext cx="3756171" cy="30177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63372" y="1949488"/>
            <a:ext cx="35380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u="sng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Формы </a:t>
            </a:r>
            <a:r>
              <a:rPr lang="ru-RU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работы:</a:t>
            </a:r>
            <a:endParaRPr lang="ru-RU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457200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Театральные игры</a:t>
            </a:r>
          </a:p>
          <a:p>
            <a:pPr marL="457200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Речевые игры</a:t>
            </a:r>
          </a:p>
          <a:p>
            <a:pPr marL="457200">
              <a:buFont typeface="Arial"/>
              <a:buChar char="•"/>
            </a:pPr>
            <a:r>
              <a:rPr lang="ru-RU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Инсценировка 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песен, </a:t>
            </a:r>
            <a:r>
              <a:rPr lang="ru-RU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попевок</a:t>
            </a: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хороводов</a:t>
            </a:r>
          </a:p>
          <a:p>
            <a:pPr marL="457200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Использование различных видов театра</a:t>
            </a:r>
          </a:p>
          <a:p>
            <a:pPr marL="457200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Драматизация сказок</a:t>
            </a:r>
          </a:p>
          <a:p>
            <a:pPr marL="457200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Посещение театров</a:t>
            </a:r>
          </a:p>
          <a:p>
            <a:pPr marL="457200">
              <a:buFont typeface="Arial"/>
              <a:buChar char="•"/>
            </a:pPr>
            <a:r>
              <a:rPr lang="ru-RU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</a:t>
            </a:r>
            <a:endParaRPr lang="ru-RU" sz="2400" b="0" i="0" dirty="0">
              <a:solidFill>
                <a:srgbClr val="0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AutoShape 4" descr="blob:https://web.whatsapp.com/674d02d3-2b27-4549-9f2b-07b9e20e9be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17" y="331704"/>
            <a:ext cx="2463266" cy="2976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72" y="3407898"/>
            <a:ext cx="2475702" cy="3298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113" y="2012357"/>
            <a:ext cx="3054939" cy="2292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316111" y="464234"/>
            <a:ext cx="5433994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303F50"/>
                </a:solidFill>
                <a:latin typeface="Times New Roman"/>
                <a:ea typeface="Calibri"/>
              </a:rPr>
              <a:t>Методические приемы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>
                <a:solidFill>
                  <a:srgbClr val="303F50"/>
                </a:solidFill>
                <a:latin typeface="Times New Roman"/>
                <a:ea typeface="Calibri"/>
              </a:rPr>
              <a:t>чтение </a:t>
            </a:r>
            <a:r>
              <a:rPr lang="ru-RU" sz="2800" dirty="0" smtClean="0">
                <a:solidFill>
                  <a:srgbClr val="303F50"/>
                </a:solidFill>
                <a:latin typeface="Times New Roman"/>
                <a:ea typeface="Calibri"/>
              </a:rPr>
              <a:t>сказки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анализ </a:t>
            </a:r>
            <a:r>
              <a:rPr lang="ru-RU" sz="2800" dirty="0">
                <a:solidFill>
                  <a:srgbClr val="000000"/>
                </a:solidFill>
                <a:latin typeface="Times New Roman"/>
                <a:ea typeface="Times New Roman"/>
              </a:rPr>
              <a:t>сказки на основе наводящих вопросов педагога с целью выделения детьми героев с различными чертами </a:t>
            </a:r>
            <a:r>
              <a:rPr lang="ru-RU" sz="28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характера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инсценирование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содержания сказки при помощи игрушечных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героев,</a:t>
            </a:r>
          </a:p>
          <a:p>
            <a:pPr marL="457200" indent="-457200">
              <a:buFont typeface="Wingdings" pitchFamily="2" charset="2"/>
              <a:buChar char="v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воспроизведение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детьми текста сказки, опираясь на иллюстрации.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Wingdings" pitchFamily="2" charset="2"/>
              <a:buChar char="v"/>
            </a:pPr>
            <a:endParaRPr lang="ru-RU" sz="28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marL="457200" indent="-457200">
              <a:buFont typeface="Wingdings" pitchFamily="2" charset="2"/>
              <a:buChar char="v"/>
            </a:pPr>
            <a:endParaRPr lang="ru-RU" sz="2800" dirty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19" y="152862"/>
            <a:ext cx="2827605" cy="21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9347" y="3899511"/>
            <a:ext cx="2125238" cy="2831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41" y="2436920"/>
            <a:ext cx="1958925" cy="26102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78412" y="196948"/>
            <a:ext cx="55294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03F50"/>
                </a:solidFill>
                <a:latin typeface="Times New Roman"/>
                <a:ea typeface="Calibri"/>
              </a:rPr>
              <a:t>Проект </a:t>
            </a:r>
            <a:r>
              <a:rPr lang="ru-RU" sz="3200" b="1" dirty="0">
                <a:solidFill>
                  <a:srgbClr val="303F50"/>
                </a:solidFill>
                <a:latin typeface="Times New Roman"/>
                <a:ea typeface="Calibri"/>
              </a:rPr>
              <a:t>«Веселое чтение</a:t>
            </a:r>
            <a:r>
              <a:rPr lang="ru-RU" b="1" dirty="0">
                <a:solidFill>
                  <a:srgbClr val="303F50"/>
                </a:solidFill>
                <a:latin typeface="Times New Roman"/>
                <a:ea typeface="Calibri"/>
              </a:rPr>
              <a:t>»</a:t>
            </a:r>
            <a:endParaRPr lang="ru-RU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19" y="374301"/>
            <a:ext cx="2727894" cy="36349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60" y="4299858"/>
            <a:ext cx="2912012" cy="218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2056" y="1152554"/>
            <a:ext cx="2198742" cy="3147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9191" y="4083416"/>
            <a:ext cx="3284251" cy="26182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542" y="1152554"/>
            <a:ext cx="1991276" cy="3540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461" y="3831865"/>
            <a:ext cx="2152357" cy="286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5185" y="1830384"/>
            <a:ext cx="2043258" cy="2722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25252" y="478301"/>
            <a:ext cx="5118748" cy="1212385"/>
          </a:xfrm>
        </p:spPr>
        <p:txBody>
          <a:bodyPr/>
          <a:lstStyle/>
          <a:p>
            <a:r>
              <a:rPr lang="ru-RU" b="1" dirty="0" smtClean="0">
                <a:solidFill>
                  <a:srgbClr val="303F50"/>
                </a:solidFill>
                <a:effectLst/>
                <a:latin typeface="Times New Roman"/>
                <a:ea typeface="Calibri"/>
              </a:rPr>
              <a:t>семейная театрализованная постановка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6" y="4381745"/>
            <a:ext cx="2982803" cy="2237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77" y="4381745"/>
            <a:ext cx="3094895" cy="2321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0744" y="2405576"/>
            <a:ext cx="3169016" cy="2376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07" y="116059"/>
            <a:ext cx="3052690" cy="2289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838" y="2000788"/>
            <a:ext cx="2968281" cy="2226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64711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3417</TotalTime>
  <Words>346</Words>
  <Application>Microsoft Office PowerPoint</Application>
  <PresentationFormat>Экран (4:3)</PresentationFormat>
  <Paragraphs>57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семейная театрализованная постановка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pptforschool.ru</dc:creator>
  <cp:lastModifiedBy>Технодисконт</cp:lastModifiedBy>
  <cp:revision>315</cp:revision>
  <dcterms:created xsi:type="dcterms:W3CDTF">2017-03-16T10:47:28Z</dcterms:created>
  <dcterms:modified xsi:type="dcterms:W3CDTF">2025-03-18T01:39:41Z</dcterms:modified>
</cp:coreProperties>
</file>