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8" r:id="rId2"/>
    <p:sldId id="289" r:id="rId3"/>
    <p:sldId id="326" r:id="rId4"/>
    <p:sldId id="327" r:id="rId5"/>
    <p:sldId id="328" r:id="rId6"/>
    <p:sldId id="332" r:id="rId7"/>
    <p:sldId id="322" r:id="rId8"/>
    <p:sldId id="335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1F0D5F"/>
    <a:srgbClr val="FFE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9384" autoAdjust="0"/>
  </p:normalViewPr>
  <p:slideViewPr>
    <p:cSldViewPr snapToGrid="0">
      <p:cViewPr>
        <p:scale>
          <a:sx n="80" d="100"/>
          <a:sy n="80" d="100"/>
        </p:scale>
        <p:origin x="-1644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mkrat" panose="020BE200000000000000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DA2DB-34A0-4D67-B441-98A3FFE61EF7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3BBFA-D8FF-4010-9AF8-5DEC95533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CF4F7-799E-49F3-AD0F-483DC8F47FD7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77AF1-B8AE-4095-BDBB-3DA4BF63E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2977D-BFF6-4290-BAAE-94BE2B923372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69374-59E7-40DC-91FF-2378EEF09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EFE8"/>
          </a:solidFill>
        </p:spPr>
        <p:txBody>
          <a:bodyPr/>
          <a:lstStyle>
            <a:lvl1pPr>
              <a:defRPr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mkrat" panose="020BE200000000000000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29F8-2349-48C6-90FC-43ECBA0D9E19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7223-A8A6-48A8-857C-80B8E8D99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7AB4-82DD-47CF-A430-875B69C85096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924DC-F8A0-4994-901C-9D981D9CC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755AD-6640-47E0-AF77-AD47CEA5229C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261F3-E4A4-44C8-8ACA-1650F6BA9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FA0A-66BF-4D7E-B7BB-AF99C5D4517F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A4B5A-258B-40E5-98FB-25B36515A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BF7A4-8570-465A-B49A-10430F167898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2497-2B4F-49A9-A566-3EBF785C0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AF4F2-0149-4890-B060-A049337563C6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1421E-E701-4FAA-B674-0BA645B0D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26B7D-AE5C-4224-B18C-C51C1A790FB4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8BDE6-C12C-4F3E-ABD6-8CC628B17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C6469-0754-460C-84A9-F429B42D6F53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651A-463D-4840-8205-EE87FA7AE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4DBBB3-2DCA-487E-AF9B-202E1FAF77AA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F1AB57-8BDD-45BB-8B06-10232058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110690" y="322555"/>
            <a:ext cx="682430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«Детский сад № 12»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9146" y="2180491"/>
            <a:ext cx="7865848" cy="1114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sz="4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23733" y="989976"/>
            <a:ext cx="68750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Культурная практика  безопасности жизнедеятельности</a:t>
            </a:r>
            <a:endParaRPr lang="ru-RU" sz="4400" dirty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037428" y="5446190"/>
            <a:ext cx="393864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Выполнила: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Шнырева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Светлана Ивановна,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кв. категории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93" y="3144738"/>
            <a:ext cx="6538878" cy="259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8806" y="106878"/>
            <a:ext cx="686393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-apple-system"/>
              </a:rPr>
              <a:t>Задача педагогов детского сада — защитить детей и обучить их правилам безопасной жизнедеятельности</a:t>
            </a:r>
            <a:r>
              <a:rPr lang="ru-RU" sz="2400" dirty="0">
                <a:solidFill>
                  <a:srgbClr val="0070C0"/>
                </a:solidFill>
                <a:latin typeface="-apple-system"/>
              </a:rPr>
              <a:t>.</a:t>
            </a:r>
            <a:r>
              <a:rPr lang="ru-RU" dirty="0">
                <a:solidFill>
                  <a:srgbClr val="0070C0"/>
                </a:solidFill>
                <a:latin typeface="-apple-system"/>
              </a:rPr>
              <a:t> </a:t>
            </a:r>
            <a:endParaRPr lang="ru-RU" dirty="0" smtClean="0">
              <a:solidFill>
                <a:srgbClr val="0070C0"/>
              </a:solidFill>
              <a:latin typeface="-apple-system"/>
            </a:endParaRPr>
          </a:p>
          <a:p>
            <a:pPr algn="ctr"/>
            <a:endParaRPr lang="ru-RU" dirty="0" smtClean="0">
              <a:solidFill>
                <a:srgbClr val="0070C0"/>
              </a:solidFill>
              <a:latin typeface="-apple-system"/>
            </a:endParaRPr>
          </a:p>
          <a:p>
            <a:pPr>
              <a:buFont typeface="Arial"/>
              <a:buChar char="•"/>
            </a:pPr>
            <a:r>
              <a:rPr lang="ru-RU" sz="2000" b="1" dirty="0" smtClean="0">
                <a:solidFill>
                  <a:srgbClr val="333333"/>
                </a:solidFill>
                <a:latin typeface="-apple-system"/>
              </a:rPr>
              <a:t> </a:t>
            </a:r>
            <a:r>
              <a:rPr lang="ru-RU" b="1" dirty="0" smtClean="0">
                <a:solidFill>
                  <a:srgbClr val="333333"/>
                </a:solidFill>
                <a:latin typeface="-apple-system"/>
              </a:rPr>
              <a:t>Формирование представлений</a:t>
            </a:r>
            <a:r>
              <a:rPr lang="ru-RU" dirty="0" smtClean="0">
                <a:solidFill>
                  <a:srgbClr val="333333"/>
                </a:solidFill>
                <a:latin typeface="-apple-system"/>
              </a:rPr>
              <a:t> об опасных для человека и окружающего мира ситуациях и способах поведения в них. 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333333"/>
                </a:solidFill>
                <a:latin typeface="-apple-system"/>
              </a:rPr>
              <a:t> Приобщение </a:t>
            </a:r>
            <a:r>
              <a:rPr lang="ru-RU" b="1" dirty="0">
                <a:solidFill>
                  <a:srgbClr val="333333"/>
                </a:solidFill>
                <a:latin typeface="-apple-system"/>
              </a:rPr>
              <a:t>к правилам безопасного поведения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 в быту, в социуме, в природе. 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333333"/>
                </a:solidFill>
                <a:latin typeface="-apple-system"/>
              </a:rPr>
              <a:t> Передача </a:t>
            </a:r>
            <a:r>
              <a:rPr lang="ru-RU" b="1" dirty="0">
                <a:solidFill>
                  <a:srgbClr val="333333"/>
                </a:solidFill>
                <a:latin typeface="-apple-system"/>
              </a:rPr>
              <a:t>знаний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 о правилах безопасности дорожного движения в качестве пешехода и пассажира транспортного средства. 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333333"/>
                </a:solidFill>
                <a:latin typeface="-apple-system"/>
              </a:rPr>
              <a:t> Формирование </a:t>
            </a:r>
            <a:r>
              <a:rPr lang="ru-RU" b="1" dirty="0">
                <a:solidFill>
                  <a:srgbClr val="333333"/>
                </a:solidFill>
                <a:latin typeface="-apple-system"/>
              </a:rPr>
              <a:t>осторожного и осмотрительного отношения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 к потенциально опасным для человека и окружающего мира ситуациям. 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333333"/>
                </a:solidFill>
                <a:latin typeface="-apple-system"/>
              </a:rPr>
              <a:t> Развитие </a:t>
            </a:r>
            <a:r>
              <a:rPr lang="ru-RU" b="1" dirty="0">
                <a:solidFill>
                  <a:srgbClr val="333333"/>
                </a:solidFill>
                <a:latin typeface="-apple-system"/>
              </a:rPr>
              <a:t>основ экологической культуры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, воспитание любви, ответственного и бережного отношения к родной природе. 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333333"/>
                </a:solidFill>
                <a:latin typeface="-apple-system"/>
              </a:rPr>
              <a:t> Воспитание </a:t>
            </a:r>
            <a:r>
              <a:rPr lang="ru-RU" b="1" dirty="0">
                <a:solidFill>
                  <a:srgbClr val="333333"/>
                </a:solidFill>
                <a:latin typeface="-apple-system"/>
              </a:rPr>
              <a:t>чувства взаимопомощи и товарищества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. 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" y="4785753"/>
            <a:ext cx="2949346" cy="195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8762" y="237506"/>
            <a:ext cx="665148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333333"/>
                </a:solidFill>
                <a:latin typeface="-apple-system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-apple-system"/>
              </a:rPr>
              <a:t>Методы </a:t>
            </a:r>
            <a:r>
              <a:rPr lang="ru-RU" sz="2800" b="1" dirty="0">
                <a:solidFill>
                  <a:srgbClr val="0070C0"/>
                </a:solidFill>
                <a:latin typeface="-apple-system"/>
              </a:rPr>
              <a:t>обучения детей безопасному поведению</a:t>
            </a:r>
            <a:r>
              <a:rPr lang="ru-RU" sz="2800" dirty="0" smtClean="0">
                <a:solidFill>
                  <a:srgbClr val="0070C0"/>
                </a:solidFill>
                <a:latin typeface="-apple-system"/>
              </a:rPr>
              <a:t>:</a:t>
            </a:r>
          </a:p>
          <a:p>
            <a:pPr lvl="0" algn="ctr"/>
            <a:endParaRPr lang="ru-RU" sz="2400" dirty="0">
              <a:solidFill>
                <a:srgbClr val="333333"/>
              </a:solidFill>
              <a:latin typeface="-apple-system"/>
            </a:endParaRPr>
          </a:p>
          <a:p>
            <a:pPr marL="342900" lvl="0" indent="-342900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333333"/>
                </a:solidFill>
                <a:latin typeface="-apple-system"/>
              </a:rPr>
              <a:t>проведение </a:t>
            </a:r>
            <a:r>
              <a:rPr lang="ru-RU" b="1" dirty="0">
                <a:solidFill>
                  <a:srgbClr val="333333"/>
                </a:solidFill>
                <a:latin typeface="-apple-system"/>
              </a:rPr>
              <a:t>игр-соревнований, подвижных игр, дидактических игр; </a:t>
            </a:r>
          </a:p>
          <a:p>
            <a:pPr marL="342900" lvl="0" indent="-342900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333333"/>
                </a:solidFill>
                <a:latin typeface="-apple-system"/>
              </a:rPr>
              <a:t>проведение </a:t>
            </a:r>
            <a:r>
              <a:rPr lang="ru-RU" b="1" dirty="0">
                <a:solidFill>
                  <a:srgbClr val="333333"/>
                </a:solidFill>
                <a:latin typeface="-apple-system"/>
              </a:rPr>
              <a:t>бесед с представителями различных служб (отдела ГО и ЧС, полиции, пожарной части и т. д.); </a:t>
            </a:r>
          </a:p>
          <a:p>
            <a:pPr marL="342900" lvl="0" indent="-342900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333333"/>
                </a:solidFill>
                <a:latin typeface="-apple-system"/>
              </a:rPr>
              <a:t> показательные </a:t>
            </a:r>
            <a:r>
              <a:rPr lang="ru-RU" b="1" dirty="0">
                <a:solidFill>
                  <a:srgbClr val="333333"/>
                </a:solidFill>
                <a:latin typeface="-apple-system"/>
              </a:rPr>
              <a:t>занятия по эвакуации; </a:t>
            </a:r>
          </a:p>
          <a:p>
            <a:pPr marL="342900" lvl="0" indent="-342900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333333"/>
                </a:solidFill>
                <a:latin typeface="-apple-system"/>
              </a:rPr>
              <a:t> конкурсы </a:t>
            </a:r>
            <a:r>
              <a:rPr lang="ru-RU" b="1" dirty="0">
                <a:solidFill>
                  <a:srgbClr val="333333"/>
                </a:solidFill>
                <a:latin typeface="-apple-system"/>
              </a:rPr>
              <a:t>поделок и рисунков на тему безопасности; </a:t>
            </a:r>
          </a:p>
          <a:p>
            <a:pPr marL="342900" lvl="0" indent="-342900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333333"/>
                </a:solidFill>
                <a:latin typeface="-apple-system"/>
              </a:rPr>
              <a:t>ежедневные </a:t>
            </a:r>
            <a:r>
              <a:rPr lang="ru-RU" b="1" dirty="0">
                <a:solidFill>
                  <a:srgbClr val="333333"/>
                </a:solidFill>
                <a:latin typeface="-apple-system"/>
              </a:rPr>
              <a:t>«минутки безопасности», включаемые в различные занятия и другие режимные процессы. </a:t>
            </a:r>
          </a:p>
          <a:p>
            <a:pPr lvl="0"/>
            <a:endParaRPr lang="ru-RU" b="1" dirty="0" smtClean="0">
              <a:solidFill>
                <a:srgbClr val="333333"/>
              </a:solidFill>
              <a:latin typeface="-apple-system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38" y="4322618"/>
            <a:ext cx="2194769" cy="242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56312" y="118754"/>
            <a:ext cx="6733308" cy="6427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Для проведения игр по безопасности могут понадобиться разные материалы, </a:t>
            </a:r>
            <a:r>
              <a:rPr lang="ru-RU" sz="24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например :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b="1" dirty="0">
                <a:latin typeface="Times New Roman"/>
                <a:ea typeface="Calibri"/>
              </a:rPr>
              <a:t>Карточки с изображениями различных предметов для игры «Опасно — не опасно</a:t>
            </a:r>
            <a:r>
              <a:rPr lang="ru-RU" b="1" dirty="0" smtClean="0">
                <a:latin typeface="Times New Roman"/>
                <a:ea typeface="Calibri"/>
              </a:rPr>
              <a:t>»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Картинки с изображением опасных предметов для игры «Отгадай загадку по картинке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</a:rPr>
              <a:t>»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b="1" dirty="0">
                <a:latin typeface="Times New Roman"/>
                <a:ea typeface="Calibri"/>
              </a:rPr>
              <a:t>Карточки с дорожными ситуациями для </a:t>
            </a:r>
            <a:r>
              <a:rPr lang="ru-RU" b="1" dirty="0" smtClean="0">
                <a:latin typeface="Times New Roman"/>
                <a:ea typeface="Calibri"/>
              </a:rPr>
              <a:t>игры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b="1" dirty="0">
                <a:latin typeface="Times New Roman"/>
                <a:ea typeface="Calibri"/>
              </a:rPr>
              <a:t>Игровые карты с изображением пореза, ожога, ушиба руки и пожара для игры «Что мы знаем о вещах</a:t>
            </a:r>
            <a:r>
              <a:rPr lang="ru-RU" b="1" dirty="0" smtClean="0">
                <a:latin typeface="Times New Roman"/>
                <a:ea typeface="Calibri"/>
              </a:rPr>
              <a:t>?»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b="1" dirty="0">
                <a:latin typeface="Times New Roman"/>
                <a:ea typeface="Calibri"/>
              </a:rPr>
              <a:t>Картинки с изображением детей в опасной ситуации дома для игры «Сто бед</a:t>
            </a:r>
            <a:r>
              <a:rPr lang="ru-RU" b="1" dirty="0" smtClean="0">
                <a:latin typeface="Times New Roman"/>
                <a:ea typeface="Calibri"/>
              </a:rPr>
              <a:t>»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b="1" dirty="0">
                <a:latin typeface="Times New Roman"/>
                <a:ea typeface="Calibri"/>
              </a:rPr>
              <a:t>Картинки с изображением предметов одежды, обуви, посуды, швейных принадлежностей, рабочих инструментов для игры «У нас порядок</a:t>
            </a:r>
            <a:r>
              <a:rPr lang="ru-RU" b="1" dirty="0" smtClean="0">
                <a:latin typeface="Times New Roman"/>
                <a:ea typeface="Calibri"/>
              </a:rPr>
              <a:t>»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b="1" dirty="0">
                <a:latin typeface="Times New Roman"/>
                <a:ea typeface="Calibri"/>
              </a:rPr>
              <a:t>Детские костюмы пожарных для игры «Пожар</a:t>
            </a:r>
            <a:r>
              <a:rPr lang="ru-RU" b="1" dirty="0" smtClean="0">
                <a:latin typeface="Times New Roman"/>
                <a:ea typeface="Calibri"/>
              </a:rPr>
              <a:t>»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b="1" dirty="0">
                <a:latin typeface="Times New Roman"/>
                <a:ea typeface="Calibri"/>
              </a:rPr>
              <a:t>Полоса препятствий для игры «Отважные пожарные»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14"/>
            <a:ext cx="2256312" cy="294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03"/>
            <a:ext cx="2256312" cy="333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0714" y="118753"/>
            <a:ext cx="5510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</a:rPr>
              <a:t>В своей работе использую 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2" y="4697489"/>
            <a:ext cx="3019417" cy="195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91" y="701349"/>
            <a:ext cx="3325578" cy="202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893" y="4717405"/>
            <a:ext cx="2586595" cy="193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04" y="3682900"/>
            <a:ext cx="2206191" cy="297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612" y="3032842"/>
            <a:ext cx="1533102" cy="153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625" y="2799855"/>
            <a:ext cx="3139714" cy="176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04" y="587847"/>
            <a:ext cx="2206191" cy="294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45" y="587847"/>
            <a:ext cx="1658589" cy="214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8140" y="365125"/>
            <a:ext cx="5857210" cy="1229759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800" b="1" dirty="0"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11" y="273131"/>
            <a:ext cx="2117438" cy="281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33"/>
            <a:ext cx="2055610" cy="271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61" y="3516771"/>
            <a:ext cx="2191149" cy="319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713" y="3537732"/>
            <a:ext cx="2153531" cy="315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10" y="182333"/>
            <a:ext cx="2138909" cy="312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61" y="273131"/>
            <a:ext cx="2209868" cy="303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99" y="3964054"/>
            <a:ext cx="2061622" cy="274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Технодисконт\Desktop\IMG_20220311_13353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7" y="2621698"/>
            <a:ext cx="3058410" cy="218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21" y="4811080"/>
            <a:ext cx="1327378" cy="197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62" y="3089535"/>
            <a:ext cx="984799" cy="114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11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291938" y="769441"/>
            <a:ext cx="6650182" cy="471695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181818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Применение </a:t>
            </a:r>
            <a:r>
              <a:rPr lang="ru-RU" dirty="0">
                <a:solidFill>
                  <a:srgbClr val="181818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воспитательной шоу-технологии в образовательном процессе необходимо для создания благоприятного микроклимата в </a:t>
            </a:r>
            <a:r>
              <a:rPr lang="ru-RU" dirty="0" smtClean="0">
                <a:solidFill>
                  <a:srgbClr val="181818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коллективе и  </a:t>
            </a:r>
            <a:r>
              <a:rPr lang="ru-RU" dirty="0">
                <a:solidFill>
                  <a:srgbClr val="181818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для развития личностных качеств </a:t>
            </a:r>
            <a:r>
              <a:rPr lang="ru-RU" dirty="0" smtClean="0">
                <a:solidFill>
                  <a:srgbClr val="181818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обучающихся</a:t>
            </a:r>
            <a:r>
              <a:rPr lang="ru-RU" dirty="0">
                <a:solidFill>
                  <a:srgbClr val="181818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1182" y="0"/>
            <a:ext cx="5860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4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  <a:r>
              <a:rPr lang="ru-RU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4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endParaRPr lang="ru-RU" sz="4400" dirty="0"/>
          </a:p>
        </p:txBody>
      </p:sp>
      <p:pic>
        <p:nvPicPr>
          <p:cNvPr id="2050" name="Picture 2" descr="https://thumbs.dreamstime.com/b/%D0%B4%D0%B5%D1%82%D0%B8-%D0%B4%D0%B5%D1%80%D0%B6%D0%B0-%D1%80%D1%83%D0%BA%D0%B8-%D0%B2-%D0%BA%D1%80%D1%83%D0%B3%D0%B5-136845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14" y="3057895"/>
            <a:ext cx="3669476" cy="36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386" y="2023353"/>
            <a:ext cx="4396903" cy="2762656"/>
          </a:xfrm>
        </p:spPr>
        <p:txBody>
          <a:bodyPr/>
          <a:lstStyle/>
          <a:p>
            <a:pPr lvl="0" algn="ctr"/>
            <a:r>
              <a:rPr lang="ru-RU" b="1" dirty="0">
                <a:solidFill>
                  <a:schemeClr val="accent2"/>
                </a:solidFill>
                <a:latin typeface="Monotype Corsiva" pitchFamily="66" charset="0"/>
              </a:rPr>
              <a:t>СПАСИБО ЗА ВНИМАНИЕ !</a:t>
            </a:r>
            <a:br>
              <a:rPr lang="ru-RU" b="1" dirty="0">
                <a:solidFill>
                  <a:schemeClr val="accent2"/>
                </a:solidFill>
                <a:latin typeface="Monotype Corsiva" pitchFamily="66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7799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2937</TotalTime>
  <Words>204</Words>
  <Application>Microsoft Office PowerPoint</Application>
  <PresentationFormat>Экран (4:3)</PresentationFormat>
  <Paragraphs>35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pptforschool.ru</dc:creator>
  <cp:lastModifiedBy>Технодисконт</cp:lastModifiedBy>
  <cp:revision>289</cp:revision>
  <dcterms:created xsi:type="dcterms:W3CDTF">2017-03-16T10:47:28Z</dcterms:created>
  <dcterms:modified xsi:type="dcterms:W3CDTF">2025-04-18T01:37:15Z</dcterms:modified>
</cp:coreProperties>
</file>