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3" r:id="rId3"/>
    <p:sldId id="264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>
        <p:scale>
          <a:sx n="76" d="100"/>
          <a:sy n="76" d="100"/>
        </p:scale>
        <p:origin x="-120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9BA652-F4CA-4C8C-9ED0-9D8CF2CB836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82DB10-5377-4EEC-B6F7-505782BC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11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210688-0625-4C1D-878C-CEDA4C0D27A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B0F182-21EE-4C85-AB36-46C16358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60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4BE9B-40E5-4C7D-9AE3-D719FADE975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762D1-40FC-4265-81EB-6F21B34F933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394D-4830-4B6D-A38C-96D6A74F7702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CFE7-7D99-4897-B878-47A40532A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669F-D096-4A61-973B-7E392E4B9D7F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9D9C-F7C7-45B8-BBB7-B767B56B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E1CC-2C50-449C-96DB-0A2D5488CC91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78DF-3DFC-4BA3-9C96-8A528F79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5C33-7869-44A9-942A-99A2CFB80C16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613A-8633-4602-B5F5-9F9E4F9A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4765-F417-4139-AD0C-9358AD8034CA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2FE7-B87E-4A44-8FCC-43F97A61B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894B-07B1-4EB8-A128-FA9CC1EE38B7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A3DB-70FF-4D74-BB8B-8D5CF19B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6D96-6EC3-4905-AF0D-BF24D14EA83D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D92A-3C7F-490B-BC54-9DB652431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B1E-4E1A-4200-9DE0-C921FF745517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BB1F-5173-42D5-A866-1FBD3410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AC48-1085-4E16-B2A0-A724CB91ED71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81CE-3CA1-4B68-A865-7941D21A9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27BE-7D13-4792-950A-A6161E8E70A5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5E0E-D486-481E-8A64-AC0D1976A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A484-3825-4660-BF05-088BB0B0417C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EC2D-9C5B-400B-A1A8-FD698E973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F9BEF4-B57F-412B-A1A7-7F59A09B808F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5DDFBB-F792-4210-8829-78332318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4 ноября</a:t>
            </a:r>
            <a:endParaRPr lang="ru-RU" sz="7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История возникновения праздника </a:t>
            </a:r>
          </a:p>
          <a:p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/>
          <a:lstStyle/>
          <a:p>
            <a:r>
              <a:rPr lang="ru-RU" sz="1800" i="1" dirty="0">
                <a:latin typeface="Georgia" pitchFamily="18" charset="0"/>
              </a:rPr>
              <a:t>Князь Пожарский во главе ополчения. Хромолитография по картине Т. Крылова. 1910 г.</a:t>
            </a:r>
            <a:r>
              <a:rPr lang="ru-RU" sz="1800" dirty="0">
                <a:latin typeface="Georgia" pitchFamily="18" charset="0"/>
              </a:rPr>
              <a:t>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/>
          <a:lstStyle/>
          <a:p>
            <a:pPr marL="177800" indent="17463">
              <a:buFontTx/>
              <a:buNone/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В </a:t>
            </a:r>
            <a:r>
              <a:rPr lang="ru-RU" sz="2800" dirty="0">
                <a:latin typeface="Georgia" pitchFamily="18" charset="0"/>
              </a:rPr>
              <a:t>ополчение </a:t>
            </a:r>
            <a:endParaRPr lang="ru-RU" sz="2800" dirty="0" smtClean="0">
              <a:latin typeface="Georgia" pitchFamily="18" charset="0"/>
            </a:endParaRP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принимались </a:t>
            </a: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разные </a:t>
            </a:r>
            <a:r>
              <a:rPr lang="ru-RU" sz="2800" dirty="0">
                <a:latin typeface="Georgia" pitchFamily="18" charset="0"/>
              </a:rPr>
              <a:t>люди, </a:t>
            </a:r>
            <a:endParaRPr lang="ru-RU" sz="2800" dirty="0" smtClean="0">
              <a:latin typeface="Georgia" pitchFamily="18" charset="0"/>
            </a:endParaRPr>
          </a:p>
          <a:p>
            <a:pPr marL="177800" indent="17463">
              <a:buFontTx/>
              <a:buNone/>
            </a:pPr>
            <a:r>
              <a:rPr lang="ru-RU" sz="2800" dirty="0" smtClean="0">
                <a:latin typeface="Georgia" pitchFamily="18" charset="0"/>
              </a:rPr>
              <a:t>готовые </a:t>
            </a:r>
            <a:r>
              <a:rPr lang="ru-RU" sz="2800" dirty="0">
                <a:latin typeface="Georgia" pitchFamily="18" charset="0"/>
              </a:rPr>
              <a:t>сражаться за правое </a:t>
            </a:r>
            <a:r>
              <a:rPr lang="ru-RU" sz="2800" dirty="0" smtClean="0">
                <a:latin typeface="Georgia" pitchFamily="18" charset="0"/>
              </a:rPr>
              <a:t>дело«очищения</a:t>
            </a:r>
            <a:r>
              <a:rPr lang="ru-RU" sz="2800" dirty="0">
                <a:latin typeface="Georgia" pitchFamily="18" charset="0"/>
              </a:rPr>
              <a:t>» Москвы от поляков: стрельцы и служилые дворяне, казаки, посадские люди и крестьяне. В начале марта нижегородское ополчение выступило в поход.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iv_1612_09_1612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240360" cy="4565129"/>
          </a:xfrm>
          <a:prstGeom prst="rect">
            <a:avLst/>
          </a:prstGeom>
          <a:noFill/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705485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99" y="908720"/>
            <a:ext cx="4464496" cy="50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108498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Вход Минина и Пожарского в Китай-город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/>
          <a:lstStyle/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583264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Началась осада Кремля. 15 сентября Пожарский послал полякам письмо, убеждая сдаться и общая отпустить на родину весь гарнизон, но осажденные продолжали сопротивление. 22 октября (4 ноября по новому стилю) поляки оставили Китай-город. В этот день Пожарский приказал внести в Москву икону Казанской Божьей  Матери и дал обет построить здесь церковь. </a:t>
            </a: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4474840" cy="116205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Лисснер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Изгнание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польских интервентов из Московского Кремля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20072" y="1484784"/>
            <a:ext cx="3466728" cy="496855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временем остатки польских войск 26 октября, бросая оружие на землю, стали сами выходить из осажденной крепости.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7" name="Picture 5" descr="iv_1612_01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00563" cy="3744416"/>
          </a:xfrm>
          <a:prstGeom prst="rect">
            <a:avLst/>
          </a:prstGeom>
          <a:noFill/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7054850" y="260648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My Pictures\ft2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52625"/>
            <a:ext cx="5209951" cy="3714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07704" y="260350"/>
            <a:ext cx="6861646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Georgia" pitchFamily="18" charset="0"/>
              </a:rPr>
              <a:t>Народ встречает освободителей</a:t>
            </a:r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54" y="767712"/>
            <a:ext cx="4249167" cy="467751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197346"/>
            <a:ext cx="39604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ДЕНЬ НАРОДНОГО </a:t>
            </a:r>
            <a:r>
              <a:rPr lang="ru-RU" sz="2000" b="1" dirty="0" smtClean="0"/>
              <a:t>ЕДИНСТВА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историей не спорят,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 историей живут,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Она объединяет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подвиг и на </a:t>
            </a:r>
            <a:r>
              <a:rPr lang="ru-RU" sz="2000" dirty="0" smtClean="0"/>
              <a:t>труд</a:t>
            </a:r>
            <a:br>
              <a:rPr lang="ru-RU" sz="2000" dirty="0" smtClean="0"/>
            </a:br>
            <a:r>
              <a:rPr lang="ru-RU" sz="2000" dirty="0"/>
              <a:t>Едино государство,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Когда един народ,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Когда великой силой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Он движется вперед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Врага он побеждает,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Объединившись в бой,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Русь освобождает,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жертвует собой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Во славу тех героев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Живем одной судьбой,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Сегодня День единства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Мы празднуем с тобой!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3275856" cy="4709120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smtClean="0">
                <a:latin typeface="Georgia" pitchFamily="18" charset="0"/>
                <a:cs typeface="Times New Roman" pitchFamily="18" charset="0"/>
              </a:rPr>
              <a:t>День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воинской славы России — 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ДЕНЬ НАРОДНОГО ЕДИНСТВА</a:t>
            </a: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отмечается в нашей стране ежегодно </a:t>
            </a: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4 ноября, начиная с 2005 года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плака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5148064" cy="554461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Единство навсегда.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412776"/>
            <a:ext cx="8229600" cy="51847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Ушли в историю года, 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Цари менялись и народы,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Но время смутное, невзгоды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Русь не забудет никогда!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Победой вписана строка,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 славит стих былых героев,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Поверг народ врагов-изгоев,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Обрел свободу на века!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/>
            </a:r>
            <a:b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/>
              </a:rPr>
              <a:t>4 ноября - День народного единства</a:t>
            </a:r>
            <a:br>
              <a:rPr lang="ru-RU" sz="32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8" descr="памятник Минину и Пожарско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28800"/>
            <a:ext cx="3171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постаменте памятника, стоящего в Москве на Красной площади, начертаны слова: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«Гражданину Минину и князю Пожарскому благодарная Россия».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 что же Россия благодарна этим людям? </a:t>
            </a: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0A37-FA7F-4A91-A194-40DD9ED66B27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35416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эпоху Смутного времени одни правители сменяли других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русском престоле.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69140-F06A-429A-999D-7A7228961F3F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4" descr="смутное время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082006"/>
            <a:ext cx="7416824" cy="437133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737320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103984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Бориса Годунова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Лжедмитрия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Первого </a:t>
                      </a:r>
                      <a:endParaRPr lang="ru-RU" sz="2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Василия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Шуйского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Семибоярщины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6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613A-8633-4602-B5F5-9F9E4F9A61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4" descr="шуйский 2"/>
          <p:cNvPicPr>
            <a:picLocks noChangeAspect="1" noChangeArrowheads="1"/>
          </p:cNvPicPr>
          <p:nvPr/>
        </p:nvPicPr>
        <p:blipFill>
          <a:blip r:embed="rId2" cstate="print"/>
          <a:srcRect l="3705" t="2531" r="3705" b="8437"/>
          <a:stretch>
            <a:fillRect/>
          </a:stretch>
        </p:blipFill>
        <p:spPr bwMode="auto">
          <a:xfrm>
            <a:off x="4716016" y="2204864"/>
            <a:ext cx="2088232" cy="4320480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" name="Picture 5" descr="лжедмитрий 1"/>
          <p:cNvPicPr>
            <a:picLocks noChangeAspect="1" noChangeArrowheads="1"/>
          </p:cNvPicPr>
          <p:nvPr/>
        </p:nvPicPr>
        <p:blipFill>
          <a:blip r:embed="rId3" cstate="print"/>
          <a:srcRect l="1845" t="2768" r="1845" b="2768"/>
          <a:stretch>
            <a:fillRect/>
          </a:stretch>
        </p:blipFill>
        <p:spPr bwMode="auto">
          <a:xfrm>
            <a:off x="2483768" y="2204864"/>
            <a:ext cx="2160240" cy="4176464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5" descr="godu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1872208" cy="4392488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" name="Picture 4" descr="семибоярщ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4864"/>
            <a:ext cx="1944465" cy="4392487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1714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i="1" dirty="0" smtClean="0">
                <a:latin typeface="Georgia" pitchFamily="18" charset="0"/>
              </a:rPr>
              <a:t>Семибоярщина </a:t>
            </a:r>
            <a:br>
              <a:rPr lang="ru-RU" sz="3200" i="1" dirty="0" smtClean="0">
                <a:latin typeface="Georgia" pitchFamily="18" charset="0"/>
              </a:rPr>
            </a:br>
            <a:r>
              <a:rPr lang="ru-RU" sz="3200" i="1" dirty="0" smtClean="0">
                <a:latin typeface="Georgia" pitchFamily="18" charset="0"/>
              </a:rPr>
              <a:t>тайно впустила в Москву польские войска.</a:t>
            </a:r>
          </a:p>
        </p:txBody>
      </p:sp>
      <p:pic>
        <p:nvPicPr>
          <p:cNvPr id="13315" name="Picture 4" descr="польские вой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6119813" cy="4392612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i="1" dirty="0"/>
              <a:t>М.И. Песков. Воззвание Минина к нижегородцам в 1611 году. 1861 г</a:t>
            </a:r>
            <a:r>
              <a:rPr lang="ru-RU" sz="1600" dirty="0"/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По совету Минина горожане давали на создание и содержание земской рати треть своего имущества. Сам староста отдал на нужды ополчения не только «всю свою казну», но золотые и серебряные оклады с икон и драгоценности своей жены. </a:t>
            </a:r>
          </a:p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5125" name="Picture 5" descr="iv_1612_06_1611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7400"/>
            <a:ext cx="352767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558087" cy="1462088"/>
          </a:xfrm>
        </p:spPr>
        <p:txBody>
          <a:bodyPr/>
          <a:lstStyle/>
          <a:p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332656"/>
            <a:ext cx="5329287" cy="6192688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dirty="0">
                <a:latin typeface="Georgia" pitchFamily="18" charset="0"/>
              </a:rPr>
              <a:t>Нижегородцы облекли </a:t>
            </a:r>
            <a:endParaRPr lang="ru-RU" sz="2400" dirty="0" smtClean="0"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Кузьму </a:t>
            </a:r>
            <a:r>
              <a:rPr lang="ru-RU" sz="2400" dirty="0">
                <a:latin typeface="Georgia" pitchFamily="18" charset="0"/>
              </a:rPr>
              <a:t>Минина званием «выборного человека всею землею». Созданный </a:t>
            </a:r>
            <a:endParaRPr lang="ru-RU" sz="2400" dirty="0" smtClean="0"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в </a:t>
            </a:r>
            <a:r>
              <a:rPr lang="ru-RU" sz="2400" dirty="0">
                <a:latin typeface="Georgia" pitchFamily="18" charset="0"/>
              </a:rPr>
              <a:t>городе «Совет всея земли» по сути дела стал временным правительством. По совету Минина на должность главного (первого) воеводы ополчения был приглашен «худородный» князь Дмитрий Михайлович </a:t>
            </a:r>
            <a:r>
              <a:rPr lang="ru-RU" sz="2400" dirty="0" smtClean="0">
                <a:latin typeface="Georgia" pitchFamily="18" charset="0"/>
              </a:rPr>
              <a:t>Пожарский. </a:t>
            </a:r>
          </a:p>
          <a:p>
            <a:pPr algn="r"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Так </a:t>
            </a:r>
            <a:r>
              <a:rPr lang="ru-RU" sz="2400" dirty="0">
                <a:latin typeface="Georgia" pitchFamily="18" charset="0"/>
              </a:rPr>
              <a:t>эти два человека, избранные народом, стали во главе нижегородского ополчения</a:t>
            </a:r>
            <a:r>
              <a:rPr lang="ru-RU" sz="2000" dirty="0"/>
              <a:t>.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80112" y="1981200"/>
            <a:ext cx="2878088" cy="4114800"/>
          </a:xfrm>
        </p:spPr>
        <p:txBody>
          <a:bodyPr/>
          <a:lstStyle/>
          <a:p>
            <a:endParaRPr lang="ru-RU" sz="1800" i="1" dirty="0"/>
          </a:p>
        </p:txBody>
      </p:sp>
      <p:pic>
        <p:nvPicPr>
          <p:cNvPr id="9221" name="Picture 5" descr="iv_1612_02_pojarsky_mi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311525" cy="6048673"/>
          </a:xfrm>
          <a:prstGeom prst="rect">
            <a:avLst/>
          </a:prstGeom>
          <a:noFill/>
        </p:spPr>
      </p:pic>
      <p:pic>
        <p:nvPicPr>
          <p:cNvPr id="6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372</Words>
  <Application>Microsoft Office PowerPoint</Application>
  <PresentationFormat>Экран (4:3)</PresentationFormat>
  <Paragraphs>51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История 1</vt:lpstr>
      <vt:lpstr>4 ноября</vt:lpstr>
      <vt:lpstr>Презентация PowerPoint</vt:lpstr>
      <vt:lpstr>  Единство навсегда.</vt:lpstr>
      <vt:lpstr> 4 ноября - День народного единства </vt:lpstr>
      <vt:lpstr>В эпоху Смутного времени одни правители сменяли других  на русском престоле.</vt:lpstr>
      <vt:lpstr>Презентация PowerPoint</vt:lpstr>
      <vt:lpstr>Семибоярщина  тайно впустила в Москву польские войска.</vt:lpstr>
      <vt:lpstr>М.И. Песков. Воззвание Минина к нижегородцам в 1611 году. 1861 г </vt:lpstr>
      <vt:lpstr> </vt:lpstr>
      <vt:lpstr>Князь Пожарский во главе ополчения. Хромолитография по картине Т. Крылова. 1910 г. </vt:lpstr>
      <vt:lpstr>Вход Минина и Пожарского в Китай-город </vt:lpstr>
      <vt:lpstr>Э. Лисснер. Изгнание польских интервентов из Московского Кремля </vt:lpstr>
      <vt:lpstr>Народ встречает освободителей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</dc:title>
  <dc:subject>Шаблоны презентаций</dc:subject>
  <dc:creator>M.Video</dc:creator>
  <cp:keywords>http:/aida.ucoz.ru</cp:keywords>
  <dc:description>http://aida.ucoz.ru</dc:description>
  <cp:lastModifiedBy>HP</cp:lastModifiedBy>
  <cp:revision>3</cp:revision>
  <dcterms:created xsi:type="dcterms:W3CDTF">2015-08-18T14:43:08Z</dcterms:created>
  <dcterms:modified xsi:type="dcterms:W3CDTF">2016-10-24T15:42:24Z</dcterms:modified>
</cp:coreProperties>
</file>