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78" r:id="rId2"/>
    <p:sldId id="258" r:id="rId3"/>
    <p:sldId id="259" r:id="rId4"/>
    <p:sldId id="279" r:id="rId5"/>
    <p:sldId id="291" r:id="rId6"/>
    <p:sldId id="261" r:id="rId7"/>
    <p:sldId id="262" r:id="rId8"/>
    <p:sldId id="296" r:id="rId9"/>
    <p:sldId id="263" r:id="rId10"/>
    <p:sldId id="286" r:id="rId11"/>
    <p:sldId id="287" r:id="rId12"/>
    <p:sldId id="295" r:id="rId13"/>
    <p:sldId id="264" r:id="rId14"/>
    <p:sldId id="290" r:id="rId15"/>
    <p:sldId id="292" r:id="rId16"/>
    <p:sldId id="289" r:id="rId17"/>
    <p:sldId id="271" r:id="rId18"/>
    <p:sldId id="280" r:id="rId19"/>
    <p:sldId id="281" r:id="rId20"/>
    <p:sldId id="282" r:id="rId21"/>
    <p:sldId id="274" r:id="rId22"/>
    <p:sldId id="283" r:id="rId23"/>
    <p:sldId id="284" r:id="rId24"/>
    <p:sldId id="285" r:id="rId25"/>
    <p:sldId id="288" r:id="rId26"/>
    <p:sldId id="27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180E"/>
    <a:srgbClr val="4A2102"/>
    <a:srgbClr val="5D2A03"/>
    <a:srgbClr val="753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2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B7E50D-B148-420E-9FF7-956D04B3E1E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32F616-07BA-411A-8E37-55653F3A378E}">
      <dgm:prSet custT="1"/>
      <dgm:spPr>
        <a:solidFill>
          <a:srgbClr val="753929"/>
        </a:solidFill>
      </dgm:spPr>
      <dgm:t>
        <a:bodyPr/>
        <a:lstStyle/>
        <a:p>
          <a:pPr rtl="0"/>
          <a:r>
            <a:rPr lang="ru-RU" sz="700" dirty="0" smtClean="0"/>
            <a:t/>
          </a:r>
          <a:br>
            <a:rPr lang="ru-RU" sz="700" dirty="0" smtClean="0"/>
          </a:b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этап </a:t>
          </a:r>
        </a:p>
        <a:p>
          <a:pPr rtl="0"/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заключительный</a:t>
          </a:r>
          <a:r>
            <a:rPr lang="ru-RU" sz="1800" b="1" dirty="0" smtClean="0"/>
            <a:t/>
          </a:r>
          <a:br>
            <a:rPr lang="ru-RU" sz="1800" b="1" dirty="0" smtClean="0"/>
          </a:br>
          <a:endParaRPr lang="ru-RU" sz="1800" b="1" dirty="0"/>
        </a:p>
      </dgm:t>
    </dgm:pt>
    <dgm:pt modelId="{C19BA652-37AB-400B-B5E9-9B7EEBBEE39E}" type="parTrans" cxnId="{A107647C-5297-48A3-BAB7-05BB1361C9F0}">
      <dgm:prSet/>
      <dgm:spPr/>
      <dgm:t>
        <a:bodyPr/>
        <a:lstStyle/>
        <a:p>
          <a:endParaRPr lang="ru-RU"/>
        </a:p>
      </dgm:t>
    </dgm:pt>
    <dgm:pt modelId="{4D931870-EA68-4DDB-BF9F-76928224C018}" type="sibTrans" cxnId="{A107647C-5297-48A3-BAB7-05BB1361C9F0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EED46CB7-1667-4868-9939-DEE7EB7CCF3A}">
      <dgm:prSet custT="1"/>
      <dgm:spPr>
        <a:solidFill>
          <a:srgbClr val="753929"/>
        </a:solidFill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этап 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подготовительны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B6C25F-B1A3-4881-94F3-0BE3FF55BFF4}" type="parTrans" cxnId="{49F420BC-629F-4CDF-9446-65C68E0E83BA}">
      <dgm:prSet/>
      <dgm:spPr/>
      <dgm:t>
        <a:bodyPr/>
        <a:lstStyle/>
        <a:p>
          <a:endParaRPr lang="ru-RU"/>
        </a:p>
      </dgm:t>
    </dgm:pt>
    <dgm:pt modelId="{02A981AD-288F-48A2-8BDC-5545E43A5636}" type="sibTrans" cxnId="{49F420BC-629F-4CDF-9446-65C68E0E83BA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ED45A2E7-E078-4384-9BEA-5CAF406C27CD}">
      <dgm:prSet custT="1"/>
      <dgm:spPr>
        <a:solidFill>
          <a:srgbClr val="753929"/>
        </a:solidFill>
      </dgm:spPr>
      <dgm:t>
        <a:bodyPr/>
        <a:lstStyle/>
        <a:p>
          <a:r>
            <a:rPr lang="ru-RU" sz="2000" dirty="0" smtClean="0"/>
            <a:t/>
          </a:r>
          <a:br>
            <a:rPr lang="ru-RU" sz="2000" dirty="0" smtClean="0"/>
          </a:b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 этап 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dirty="0" smtClean="0"/>
            <a:t/>
          </a:r>
          <a:br>
            <a:rPr lang="ru-RU" sz="1800" dirty="0" smtClean="0"/>
          </a:br>
          <a:endParaRPr lang="ru-RU" sz="1800" dirty="0"/>
        </a:p>
      </dgm:t>
    </dgm:pt>
    <dgm:pt modelId="{13D0917A-8008-4F60-A1E9-4935E4DFE790}" type="parTrans" cxnId="{EBF5C8AD-80EA-48A4-B012-999BD8BA675A}">
      <dgm:prSet/>
      <dgm:spPr/>
      <dgm:t>
        <a:bodyPr/>
        <a:lstStyle/>
        <a:p>
          <a:endParaRPr lang="ru-RU"/>
        </a:p>
      </dgm:t>
    </dgm:pt>
    <dgm:pt modelId="{36860D3F-AB08-4BC4-B7CF-6A9DF2ECF374}" type="sibTrans" cxnId="{EBF5C8AD-80EA-48A4-B012-999BD8BA675A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94EB661B-1056-4622-B075-6504F8C17418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457200" indent="-361950">
            <a:tabLst/>
          </a:pPr>
          <a:r>
            <a:rPr lang="ru-RU" sz="22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«Знакомство» с тенью </a:t>
          </a:r>
          <a:endParaRPr lang="ru-RU" sz="2200" b="1" dirty="0">
            <a:solidFill>
              <a:srgbClr val="3E180E"/>
            </a:solidFill>
          </a:endParaRPr>
        </a:p>
      </dgm:t>
    </dgm:pt>
    <dgm:pt modelId="{548564F2-6AEC-4EE7-A718-F34BFE1CAD3F}" type="parTrans" cxnId="{85E45B38-BCB0-44EA-BAF6-8E5E1553F059}">
      <dgm:prSet/>
      <dgm:spPr/>
      <dgm:t>
        <a:bodyPr/>
        <a:lstStyle/>
        <a:p>
          <a:endParaRPr lang="ru-RU"/>
        </a:p>
      </dgm:t>
    </dgm:pt>
    <dgm:pt modelId="{E8A85471-1BCE-48A6-A031-C12F8FD0A3F1}" type="sibTrans" cxnId="{85E45B38-BCB0-44EA-BAF6-8E5E1553F059}">
      <dgm:prSet/>
      <dgm:spPr/>
      <dgm:t>
        <a:bodyPr/>
        <a:lstStyle/>
        <a:p>
          <a:endParaRPr lang="ru-RU"/>
        </a:p>
      </dgm:t>
    </dgm:pt>
    <dgm:pt modelId="{67A9655A-E666-4B11-B58F-13F767DE07C5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266700" indent="-171450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текстом литературного произведением</a:t>
          </a:r>
          <a:endParaRPr lang="ru-RU" sz="2200" b="1" dirty="0"/>
        </a:p>
      </dgm:t>
    </dgm:pt>
    <dgm:pt modelId="{342FEF6C-C3B7-43B4-B9C5-4FC7EFE766B2}" type="parTrans" cxnId="{299B6119-4143-410A-963B-5FEEF4C54DEF}">
      <dgm:prSet/>
      <dgm:spPr/>
      <dgm:t>
        <a:bodyPr/>
        <a:lstStyle/>
        <a:p>
          <a:endParaRPr lang="ru-RU"/>
        </a:p>
      </dgm:t>
    </dgm:pt>
    <dgm:pt modelId="{360B591D-914A-4D2E-BE3A-702A8E35D5BA}" type="sibTrans" cxnId="{299B6119-4143-410A-963B-5FEEF4C54DEF}">
      <dgm:prSet/>
      <dgm:spPr/>
      <dgm:t>
        <a:bodyPr/>
        <a:lstStyle/>
        <a:p>
          <a:endParaRPr lang="ru-RU"/>
        </a:p>
      </dgm:t>
    </dgm:pt>
    <dgm:pt modelId="{B2BC7145-CE55-491D-8ED2-9CD61FC9E311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457200" marR="0" indent="-36195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 теневого спектакля и обсуждение увиденного</a:t>
          </a:r>
          <a:endParaRPr lang="ru-RU" b="1" dirty="0"/>
        </a:p>
      </dgm:t>
    </dgm:pt>
    <dgm:pt modelId="{1623F186-FAFA-4DE3-9CC9-1BD55DDB5ADF}" type="parTrans" cxnId="{96645A6C-C1A4-4507-9D67-68CE3134A7CD}">
      <dgm:prSet/>
      <dgm:spPr/>
      <dgm:t>
        <a:bodyPr/>
        <a:lstStyle/>
        <a:p>
          <a:endParaRPr lang="ru-RU"/>
        </a:p>
      </dgm:t>
    </dgm:pt>
    <dgm:pt modelId="{2D415266-A7FB-4883-B911-D4C6EAC029D3}" type="sibTrans" cxnId="{96645A6C-C1A4-4507-9D67-68CE3134A7CD}">
      <dgm:prSet/>
      <dgm:spPr/>
      <dgm:t>
        <a:bodyPr/>
        <a:lstStyle/>
        <a:p>
          <a:endParaRPr lang="ru-RU"/>
        </a:p>
      </dgm:t>
    </dgm:pt>
    <dgm:pt modelId="{062AB654-F8E9-4645-AA55-8692882005ED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228600" indent="0"/>
          <a:endParaRPr lang="ru-RU" sz="2000" dirty="0"/>
        </a:p>
      </dgm:t>
    </dgm:pt>
    <dgm:pt modelId="{4E381564-2ACC-4D5B-994E-49A017B988B4}" type="parTrans" cxnId="{20E44A78-D168-4B1E-A32F-81C120E327A1}">
      <dgm:prSet/>
      <dgm:spPr/>
      <dgm:t>
        <a:bodyPr/>
        <a:lstStyle/>
        <a:p>
          <a:endParaRPr lang="ru-RU"/>
        </a:p>
      </dgm:t>
    </dgm:pt>
    <dgm:pt modelId="{44266881-AE6C-4D5B-A248-A1D3F91D4486}" type="sibTrans" cxnId="{20E44A78-D168-4B1E-A32F-81C120E327A1}">
      <dgm:prSet/>
      <dgm:spPr/>
      <dgm:t>
        <a:bodyPr/>
        <a:lstStyle/>
        <a:p>
          <a:endParaRPr lang="ru-RU"/>
        </a:p>
      </dgm:t>
    </dgm:pt>
    <dgm:pt modelId="{258A0E0D-3E68-4ECC-960D-B327D0FE7445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228600" indent="0"/>
          <a:endParaRPr lang="ru-RU" sz="2200" dirty="0">
            <a:solidFill>
              <a:srgbClr val="3E180E"/>
            </a:solidFill>
          </a:endParaRPr>
        </a:p>
      </dgm:t>
    </dgm:pt>
    <dgm:pt modelId="{67AAC353-E14A-451D-87DD-CEBF4518BA5E}" type="parTrans" cxnId="{37AE5C80-4C7E-45CE-88F6-C9871E301DA2}">
      <dgm:prSet/>
      <dgm:spPr/>
      <dgm:t>
        <a:bodyPr/>
        <a:lstStyle/>
        <a:p>
          <a:endParaRPr lang="ru-RU"/>
        </a:p>
      </dgm:t>
    </dgm:pt>
    <dgm:pt modelId="{E1A604A8-118E-427D-998A-E33ABAF1A22E}" type="sibTrans" cxnId="{37AE5C80-4C7E-45CE-88F6-C9871E301DA2}">
      <dgm:prSet/>
      <dgm:spPr/>
      <dgm:t>
        <a:bodyPr/>
        <a:lstStyle/>
        <a:p>
          <a:endParaRPr lang="ru-RU"/>
        </a:p>
      </dgm:t>
    </dgm:pt>
    <dgm:pt modelId="{4047C94C-382C-4986-B5C3-41DD360EB8AB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457200" marR="0" indent="-36195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Свободный выбор  персонажа, потешки и пластической импровизации ребенком</a:t>
          </a:r>
          <a:endParaRPr lang="ru-RU" sz="2200" b="1" dirty="0" smtClean="0">
            <a:solidFill>
              <a:srgbClr val="3E180E"/>
            </a:solidFill>
          </a:endParaRPr>
        </a:p>
        <a:p>
          <a:pPr marL="457200" indent="-361950" defTabSz="2889250">
            <a:lnSpc>
              <a:spcPct val="90000"/>
            </a:lnSpc>
            <a:spcAft>
              <a:spcPct val="15000"/>
            </a:spcAft>
          </a:pPr>
          <a:endParaRPr lang="ru-RU" dirty="0"/>
        </a:p>
      </dgm:t>
    </dgm:pt>
    <dgm:pt modelId="{5698DE47-E9EF-433E-9FF4-E915A4DD7D66}" type="parTrans" cxnId="{891F8587-FEC3-4694-86E5-8FC5BDC398DE}">
      <dgm:prSet/>
      <dgm:spPr/>
      <dgm:t>
        <a:bodyPr/>
        <a:lstStyle/>
        <a:p>
          <a:endParaRPr lang="ru-RU"/>
        </a:p>
      </dgm:t>
    </dgm:pt>
    <dgm:pt modelId="{8E136292-E008-4B7F-A1A4-C1783BE0D9D6}" type="sibTrans" cxnId="{891F8587-FEC3-4694-86E5-8FC5BDC398DE}">
      <dgm:prSet/>
      <dgm:spPr/>
      <dgm:t>
        <a:bodyPr/>
        <a:lstStyle/>
        <a:p>
          <a:endParaRPr lang="ru-RU"/>
        </a:p>
      </dgm:t>
    </dgm:pt>
    <dgm:pt modelId="{23BFFEAB-A33F-42DC-8C6C-5EB6831E3666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457200" indent="-361950">
            <a:tabLst/>
          </a:pPr>
          <a:r>
            <a:rPr lang="ru-RU" sz="22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Показ теневого спектакля</a:t>
          </a:r>
          <a:endParaRPr lang="ru-RU" sz="2200" b="1" dirty="0">
            <a:solidFill>
              <a:srgbClr val="3E180E"/>
            </a:solidFill>
          </a:endParaRPr>
        </a:p>
      </dgm:t>
    </dgm:pt>
    <dgm:pt modelId="{290A4F85-6235-481B-ABD6-1C9AAE481975}" type="parTrans" cxnId="{429F2D61-8BB0-407B-9A1A-0EF28CF58698}">
      <dgm:prSet/>
      <dgm:spPr/>
      <dgm:t>
        <a:bodyPr/>
        <a:lstStyle/>
        <a:p>
          <a:endParaRPr lang="ru-RU"/>
        </a:p>
      </dgm:t>
    </dgm:pt>
    <dgm:pt modelId="{547D8002-F193-4730-A5E4-F88D5209BC94}" type="sibTrans" cxnId="{429F2D61-8BB0-407B-9A1A-0EF28CF58698}">
      <dgm:prSet/>
      <dgm:spPr/>
      <dgm:t>
        <a:bodyPr/>
        <a:lstStyle/>
        <a:p>
          <a:endParaRPr lang="ru-RU"/>
        </a:p>
      </dgm:t>
    </dgm:pt>
    <dgm:pt modelId="{8174C3D1-2A7D-47B0-BE19-8D6C4722202E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L="457200" indent="-361950">
            <a:tabLst/>
          </a:pPr>
          <a:r>
            <a:rPr lang="ru-RU" sz="22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Знакомство детей с театром ручных теней</a:t>
          </a:r>
          <a:endParaRPr lang="ru-RU" sz="2200" b="1" dirty="0">
            <a:solidFill>
              <a:srgbClr val="3E180E"/>
            </a:solidFill>
          </a:endParaRPr>
        </a:p>
      </dgm:t>
    </dgm:pt>
    <dgm:pt modelId="{A84AB8A4-2AE2-47E9-B5BC-49D2AB84D9D0}" type="parTrans" cxnId="{BCEDC1B3-A738-4EC8-B118-4F41F01FE970}">
      <dgm:prSet/>
      <dgm:spPr/>
      <dgm:t>
        <a:bodyPr/>
        <a:lstStyle/>
        <a:p>
          <a:endParaRPr lang="ru-RU"/>
        </a:p>
      </dgm:t>
    </dgm:pt>
    <dgm:pt modelId="{44A0EDA7-FD66-4D3C-849F-6FD1AE177C46}" type="sibTrans" cxnId="{BCEDC1B3-A738-4EC8-B118-4F41F01FE970}">
      <dgm:prSet/>
      <dgm:spPr/>
      <dgm:t>
        <a:bodyPr/>
        <a:lstStyle/>
        <a:p>
          <a:endParaRPr lang="ru-RU"/>
        </a:p>
      </dgm:t>
    </dgm:pt>
    <dgm:pt modelId="{E4891EC1-1864-44D3-8682-AC772DE4B212}" type="pres">
      <dgm:prSet presAssocID="{AFB7E50D-B148-420E-9FF7-956D04B3E1E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2D45304-E571-4B78-A2C9-E6DD291C7525}" type="pres">
      <dgm:prSet presAssocID="{EED46CB7-1667-4868-9939-DEE7EB7CCF3A}" presName="linNode" presStyleCnt="0"/>
      <dgm:spPr/>
    </dgm:pt>
    <dgm:pt modelId="{FC92C63F-BFD3-490D-9F54-ECFB3BBFF1F3}" type="pres">
      <dgm:prSet presAssocID="{EED46CB7-1667-4868-9939-DEE7EB7CCF3A}" presName="parentShp" presStyleLbl="node1" presStyleIdx="0" presStyleCnt="3" custScaleX="64668" custScaleY="107550" custLinFactNeighborX="-81" custLinFactNeighborY="-7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1F022-8D32-4A4C-AA1E-DDE6AE312FDE}" type="pres">
      <dgm:prSet presAssocID="{EED46CB7-1667-4868-9939-DEE7EB7CCF3A}" presName="childShp" presStyleLbl="bgAccFollowNode1" presStyleIdx="0" presStyleCnt="3" custScaleX="123555" custScaleY="170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1307C-FC88-4DFC-BC6B-20D1EED27A90}" type="pres">
      <dgm:prSet presAssocID="{02A981AD-288F-48A2-8BDC-5545E43A5636}" presName="spacing" presStyleCnt="0"/>
      <dgm:spPr/>
    </dgm:pt>
    <dgm:pt modelId="{BA7D16E7-FB9D-4CC9-A5B5-66E64F4898B3}" type="pres">
      <dgm:prSet presAssocID="{ED45A2E7-E078-4384-9BEA-5CAF406C27CD}" presName="linNode" presStyleCnt="0"/>
      <dgm:spPr/>
    </dgm:pt>
    <dgm:pt modelId="{CEB2DA54-2F7C-4E6C-8643-3B2F5DBDD6B8}" type="pres">
      <dgm:prSet presAssocID="{ED45A2E7-E078-4384-9BEA-5CAF406C27CD}" presName="parentShp" presStyleLbl="node1" presStyleIdx="1" presStyleCnt="3" custScaleX="64668" custScaleY="104079" custLinFactNeighborX="-8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55CE2-FF6D-4562-ABBC-5827F687EFC6}" type="pres">
      <dgm:prSet presAssocID="{ED45A2E7-E078-4384-9BEA-5CAF406C27CD}" presName="childShp" presStyleLbl="bgAccFollowNode1" presStyleIdx="1" presStyleCnt="3" custScaleX="12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FD58A-6943-4587-849C-B06332CF526D}" type="pres">
      <dgm:prSet presAssocID="{36860D3F-AB08-4BC4-B7CF-6A9DF2ECF374}" presName="spacing" presStyleCnt="0"/>
      <dgm:spPr/>
    </dgm:pt>
    <dgm:pt modelId="{7CDF0B25-51FD-4D6D-8ACB-076291F221B5}" type="pres">
      <dgm:prSet presAssocID="{AA32F616-07BA-411A-8E37-55653F3A378E}" presName="linNode" presStyleCnt="0"/>
      <dgm:spPr/>
    </dgm:pt>
    <dgm:pt modelId="{22959617-63BF-48F9-9AAA-616693AA2CC0}" type="pres">
      <dgm:prSet presAssocID="{AA32F616-07BA-411A-8E37-55653F3A378E}" presName="parentShp" presStyleLbl="node1" presStyleIdx="2" presStyleCnt="3" custScaleX="64668" custScaleY="114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E979D-9694-466B-A47A-B738970158CE}" type="pres">
      <dgm:prSet presAssocID="{AA32F616-07BA-411A-8E37-55653F3A378E}" presName="childShp" presStyleLbl="bgAccFollowNode1" presStyleIdx="2" presStyleCnt="3" custScaleX="123555" custScaleY="155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420BC-629F-4CDF-9446-65C68E0E83BA}" srcId="{AFB7E50D-B148-420E-9FF7-956D04B3E1E9}" destId="{EED46CB7-1667-4868-9939-DEE7EB7CCF3A}" srcOrd="0" destOrd="0" parTransId="{33B6C25F-B1A3-4881-94F3-0BE3FF55BFF4}" sibTransId="{02A981AD-288F-48A2-8BDC-5545E43A5636}"/>
    <dgm:cxn modelId="{00D3CEAD-3E56-4744-9B13-1084E7B07E95}" type="presOf" srcId="{23BFFEAB-A33F-42DC-8C6C-5EB6831E3666}" destId="{5DF1F022-8D32-4A4C-AA1E-DDE6AE312FDE}" srcOrd="0" destOrd="2" presId="urn:microsoft.com/office/officeart/2005/8/layout/vList6"/>
    <dgm:cxn modelId="{9D4C0B23-63DC-41F7-912A-B49F17BD357B}" type="presOf" srcId="{AFB7E50D-B148-420E-9FF7-956D04B3E1E9}" destId="{E4891EC1-1864-44D3-8682-AC772DE4B212}" srcOrd="0" destOrd="0" presId="urn:microsoft.com/office/officeart/2005/8/layout/vList6"/>
    <dgm:cxn modelId="{BCEDC1B3-A738-4EC8-B118-4F41F01FE970}" srcId="{EED46CB7-1667-4868-9939-DEE7EB7CCF3A}" destId="{8174C3D1-2A7D-47B0-BE19-8D6C4722202E}" srcOrd="3" destOrd="0" parTransId="{A84AB8A4-2AE2-47E9-B5BC-49D2AB84D9D0}" sibTransId="{44A0EDA7-FD66-4D3C-849F-6FD1AE177C46}"/>
    <dgm:cxn modelId="{BDB9EE0E-7943-424C-83B6-6825D56B129D}" type="presOf" srcId="{062AB654-F8E9-4645-AA55-8692882005ED}" destId="{D0855CE2-FF6D-4562-ABBC-5827F687EFC6}" srcOrd="0" destOrd="0" presId="urn:microsoft.com/office/officeart/2005/8/layout/vList6"/>
    <dgm:cxn modelId="{891F8587-FEC3-4694-86E5-8FC5BDC398DE}" srcId="{AA32F616-07BA-411A-8E37-55653F3A378E}" destId="{4047C94C-382C-4986-B5C3-41DD360EB8AB}" srcOrd="1" destOrd="0" parTransId="{5698DE47-E9EF-433E-9FF4-E915A4DD7D66}" sibTransId="{8E136292-E008-4B7F-A1A4-C1783BE0D9D6}"/>
    <dgm:cxn modelId="{DEBCB446-2998-4A4E-9A08-84089FBFFC76}" type="presOf" srcId="{AA32F616-07BA-411A-8E37-55653F3A378E}" destId="{22959617-63BF-48F9-9AAA-616693AA2CC0}" srcOrd="0" destOrd="0" presId="urn:microsoft.com/office/officeart/2005/8/layout/vList6"/>
    <dgm:cxn modelId="{432086DE-4D81-4563-9D22-19FCBB973D79}" type="presOf" srcId="{94EB661B-1056-4622-B075-6504F8C17418}" destId="{5DF1F022-8D32-4A4C-AA1E-DDE6AE312FDE}" srcOrd="0" destOrd="1" presId="urn:microsoft.com/office/officeart/2005/8/layout/vList6"/>
    <dgm:cxn modelId="{AED18875-8EB8-4F2B-AA01-320F411EEE3D}" type="presOf" srcId="{B2BC7145-CE55-491D-8ED2-9CD61FC9E311}" destId="{52CE979D-9694-466B-A47A-B738970158CE}" srcOrd="0" destOrd="0" presId="urn:microsoft.com/office/officeart/2005/8/layout/vList6"/>
    <dgm:cxn modelId="{85E45B38-BCB0-44EA-BAF6-8E5E1553F059}" srcId="{EED46CB7-1667-4868-9939-DEE7EB7CCF3A}" destId="{94EB661B-1056-4622-B075-6504F8C17418}" srcOrd="1" destOrd="0" parTransId="{548564F2-6AEC-4EE7-A718-F34BFE1CAD3F}" sibTransId="{E8A85471-1BCE-48A6-A031-C12F8FD0A3F1}"/>
    <dgm:cxn modelId="{20E44A78-D168-4B1E-A32F-81C120E327A1}" srcId="{ED45A2E7-E078-4384-9BEA-5CAF406C27CD}" destId="{062AB654-F8E9-4645-AA55-8692882005ED}" srcOrd="0" destOrd="0" parTransId="{4E381564-2ACC-4D5B-994E-49A017B988B4}" sibTransId="{44266881-AE6C-4D5B-A248-A1D3F91D4486}"/>
    <dgm:cxn modelId="{37AE5C80-4C7E-45CE-88F6-C9871E301DA2}" srcId="{EED46CB7-1667-4868-9939-DEE7EB7CCF3A}" destId="{258A0E0D-3E68-4ECC-960D-B327D0FE7445}" srcOrd="0" destOrd="0" parTransId="{67AAC353-E14A-451D-87DD-CEBF4518BA5E}" sibTransId="{E1A604A8-118E-427D-998A-E33ABAF1A22E}"/>
    <dgm:cxn modelId="{429F2D61-8BB0-407B-9A1A-0EF28CF58698}" srcId="{EED46CB7-1667-4868-9939-DEE7EB7CCF3A}" destId="{23BFFEAB-A33F-42DC-8C6C-5EB6831E3666}" srcOrd="2" destOrd="0" parTransId="{290A4F85-6235-481B-ABD6-1C9AAE481975}" sibTransId="{547D8002-F193-4730-A5E4-F88D5209BC94}"/>
    <dgm:cxn modelId="{D5153B5B-4B56-4719-B8A8-FB1FE604ECF8}" type="presOf" srcId="{258A0E0D-3E68-4ECC-960D-B327D0FE7445}" destId="{5DF1F022-8D32-4A4C-AA1E-DDE6AE312FDE}" srcOrd="0" destOrd="0" presId="urn:microsoft.com/office/officeart/2005/8/layout/vList6"/>
    <dgm:cxn modelId="{5CC1B207-5910-4EC5-BAFD-2F8C949B9BB6}" type="presOf" srcId="{4047C94C-382C-4986-B5C3-41DD360EB8AB}" destId="{52CE979D-9694-466B-A47A-B738970158CE}" srcOrd="0" destOrd="1" presId="urn:microsoft.com/office/officeart/2005/8/layout/vList6"/>
    <dgm:cxn modelId="{96645A6C-C1A4-4507-9D67-68CE3134A7CD}" srcId="{AA32F616-07BA-411A-8E37-55653F3A378E}" destId="{B2BC7145-CE55-491D-8ED2-9CD61FC9E311}" srcOrd="0" destOrd="0" parTransId="{1623F186-FAFA-4DE3-9CC9-1BD55DDB5ADF}" sibTransId="{2D415266-A7FB-4883-B911-D4C6EAC029D3}"/>
    <dgm:cxn modelId="{55693287-A637-4D80-A3A2-49D5D18CB688}" type="presOf" srcId="{67A9655A-E666-4B11-B58F-13F767DE07C5}" destId="{D0855CE2-FF6D-4562-ABBC-5827F687EFC6}" srcOrd="0" destOrd="1" presId="urn:microsoft.com/office/officeart/2005/8/layout/vList6"/>
    <dgm:cxn modelId="{EBF5C8AD-80EA-48A4-B012-999BD8BA675A}" srcId="{AFB7E50D-B148-420E-9FF7-956D04B3E1E9}" destId="{ED45A2E7-E078-4384-9BEA-5CAF406C27CD}" srcOrd="1" destOrd="0" parTransId="{13D0917A-8008-4F60-A1E9-4935E4DFE790}" sibTransId="{36860D3F-AB08-4BC4-B7CF-6A9DF2ECF374}"/>
    <dgm:cxn modelId="{ACFE5BBF-58D4-45B8-BD4E-6BDC7B229A64}" type="presOf" srcId="{8174C3D1-2A7D-47B0-BE19-8D6C4722202E}" destId="{5DF1F022-8D32-4A4C-AA1E-DDE6AE312FDE}" srcOrd="0" destOrd="3" presId="urn:microsoft.com/office/officeart/2005/8/layout/vList6"/>
    <dgm:cxn modelId="{F9DC83CE-6904-4F91-B666-A217F5A1DC5F}" type="presOf" srcId="{ED45A2E7-E078-4384-9BEA-5CAF406C27CD}" destId="{CEB2DA54-2F7C-4E6C-8643-3B2F5DBDD6B8}" srcOrd="0" destOrd="0" presId="urn:microsoft.com/office/officeart/2005/8/layout/vList6"/>
    <dgm:cxn modelId="{299B6119-4143-410A-963B-5FEEF4C54DEF}" srcId="{ED45A2E7-E078-4384-9BEA-5CAF406C27CD}" destId="{67A9655A-E666-4B11-B58F-13F767DE07C5}" srcOrd="1" destOrd="0" parTransId="{342FEF6C-C3B7-43B4-B9C5-4FC7EFE766B2}" sibTransId="{360B591D-914A-4D2E-BE3A-702A8E35D5BA}"/>
    <dgm:cxn modelId="{8691423C-F8F4-4DB7-8621-D4CEFF319E9A}" type="presOf" srcId="{EED46CB7-1667-4868-9939-DEE7EB7CCF3A}" destId="{FC92C63F-BFD3-490D-9F54-ECFB3BBFF1F3}" srcOrd="0" destOrd="0" presId="urn:microsoft.com/office/officeart/2005/8/layout/vList6"/>
    <dgm:cxn modelId="{A107647C-5297-48A3-BAB7-05BB1361C9F0}" srcId="{AFB7E50D-B148-420E-9FF7-956D04B3E1E9}" destId="{AA32F616-07BA-411A-8E37-55653F3A378E}" srcOrd="2" destOrd="0" parTransId="{C19BA652-37AB-400B-B5E9-9B7EEBBEE39E}" sibTransId="{4D931870-EA68-4DDB-BF9F-76928224C018}"/>
    <dgm:cxn modelId="{20A2E160-930D-41AD-B00F-033307C6D7CE}" type="presParOf" srcId="{E4891EC1-1864-44D3-8682-AC772DE4B212}" destId="{02D45304-E571-4B78-A2C9-E6DD291C7525}" srcOrd="0" destOrd="0" presId="urn:microsoft.com/office/officeart/2005/8/layout/vList6"/>
    <dgm:cxn modelId="{4F6AEB9E-4F6B-4B87-BAE9-96A5114B916C}" type="presParOf" srcId="{02D45304-E571-4B78-A2C9-E6DD291C7525}" destId="{FC92C63F-BFD3-490D-9F54-ECFB3BBFF1F3}" srcOrd="0" destOrd="0" presId="urn:microsoft.com/office/officeart/2005/8/layout/vList6"/>
    <dgm:cxn modelId="{B38CCD7F-61C8-488C-8DCE-FE32B0987AA3}" type="presParOf" srcId="{02D45304-E571-4B78-A2C9-E6DD291C7525}" destId="{5DF1F022-8D32-4A4C-AA1E-DDE6AE312FDE}" srcOrd="1" destOrd="0" presId="urn:microsoft.com/office/officeart/2005/8/layout/vList6"/>
    <dgm:cxn modelId="{4EE2EC47-EA3C-431D-88DA-DEC6BFF3D60E}" type="presParOf" srcId="{E4891EC1-1864-44D3-8682-AC772DE4B212}" destId="{87A1307C-FC88-4DFC-BC6B-20D1EED27A90}" srcOrd="1" destOrd="0" presId="urn:microsoft.com/office/officeart/2005/8/layout/vList6"/>
    <dgm:cxn modelId="{FB9DCED7-A254-483A-BCFF-8F7414C08262}" type="presParOf" srcId="{E4891EC1-1864-44D3-8682-AC772DE4B212}" destId="{BA7D16E7-FB9D-4CC9-A5B5-66E64F4898B3}" srcOrd="2" destOrd="0" presId="urn:microsoft.com/office/officeart/2005/8/layout/vList6"/>
    <dgm:cxn modelId="{22B5E319-80C5-4190-8E1F-880B931C45A6}" type="presParOf" srcId="{BA7D16E7-FB9D-4CC9-A5B5-66E64F4898B3}" destId="{CEB2DA54-2F7C-4E6C-8643-3B2F5DBDD6B8}" srcOrd="0" destOrd="0" presId="urn:microsoft.com/office/officeart/2005/8/layout/vList6"/>
    <dgm:cxn modelId="{802F0098-AEAE-4EE1-80FC-6626D28CD205}" type="presParOf" srcId="{BA7D16E7-FB9D-4CC9-A5B5-66E64F4898B3}" destId="{D0855CE2-FF6D-4562-ABBC-5827F687EFC6}" srcOrd="1" destOrd="0" presId="urn:microsoft.com/office/officeart/2005/8/layout/vList6"/>
    <dgm:cxn modelId="{7E5AE412-C385-4051-B2DC-F1CA9E9AB965}" type="presParOf" srcId="{E4891EC1-1864-44D3-8682-AC772DE4B212}" destId="{591FD58A-6943-4587-849C-B06332CF526D}" srcOrd="3" destOrd="0" presId="urn:microsoft.com/office/officeart/2005/8/layout/vList6"/>
    <dgm:cxn modelId="{E5BFEBA1-7F4A-4A85-AEA3-82E148E6F352}" type="presParOf" srcId="{E4891EC1-1864-44D3-8682-AC772DE4B212}" destId="{7CDF0B25-51FD-4D6D-8ACB-076291F221B5}" srcOrd="4" destOrd="0" presId="urn:microsoft.com/office/officeart/2005/8/layout/vList6"/>
    <dgm:cxn modelId="{18ADAFEA-59EC-4188-91BF-D9C39E32209E}" type="presParOf" srcId="{7CDF0B25-51FD-4D6D-8ACB-076291F221B5}" destId="{22959617-63BF-48F9-9AAA-616693AA2CC0}" srcOrd="0" destOrd="0" presId="urn:microsoft.com/office/officeart/2005/8/layout/vList6"/>
    <dgm:cxn modelId="{9840A70F-0AC3-4FF1-A99F-D53DCBEDE64D}" type="presParOf" srcId="{7CDF0B25-51FD-4D6D-8ACB-076291F221B5}" destId="{52CE979D-9694-466B-A47A-B738970158C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1F022-8D32-4A4C-AA1E-DDE6AE312FDE}">
      <dsp:nvSpPr>
        <dsp:cNvPr id="0" name=""/>
        <dsp:cNvSpPr/>
      </dsp:nvSpPr>
      <dsp:spPr>
        <a:xfrm>
          <a:off x="2320965" y="2639"/>
          <a:ext cx="6639153" cy="2015633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200" kern="1200" dirty="0">
            <a:solidFill>
              <a:srgbClr val="3E180E"/>
            </a:solidFill>
          </a:endParaRPr>
        </a:p>
        <a:p>
          <a:pPr marL="457200" lvl="1" indent="-36195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2200" b="1" kern="1200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«Знакомство» с тенью </a:t>
          </a:r>
          <a:endParaRPr lang="ru-RU" sz="2200" b="1" kern="1200" dirty="0">
            <a:solidFill>
              <a:srgbClr val="3E180E"/>
            </a:solidFill>
          </a:endParaRPr>
        </a:p>
        <a:p>
          <a:pPr marL="457200" lvl="1" indent="-36195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2200" b="1" kern="1200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Показ теневого спектакля</a:t>
          </a:r>
          <a:endParaRPr lang="ru-RU" sz="2200" b="1" kern="1200" dirty="0">
            <a:solidFill>
              <a:srgbClr val="3E180E"/>
            </a:solidFill>
          </a:endParaRPr>
        </a:p>
        <a:p>
          <a:pPr marL="457200" lvl="1" indent="-36195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2200" b="1" kern="1200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Знакомство детей с театром ручных теней</a:t>
          </a:r>
          <a:endParaRPr lang="ru-RU" sz="2200" b="1" kern="1200" dirty="0">
            <a:solidFill>
              <a:srgbClr val="3E180E"/>
            </a:solidFill>
          </a:endParaRPr>
        </a:p>
      </dsp:txBody>
      <dsp:txXfrm>
        <a:off x="2320965" y="254593"/>
        <a:ext cx="5883291" cy="1511725"/>
      </dsp:txXfrm>
    </dsp:sp>
    <dsp:sp modelId="{FC92C63F-BFD3-490D-9F54-ECFB3BBFF1F3}">
      <dsp:nvSpPr>
        <dsp:cNvPr id="0" name=""/>
        <dsp:cNvSpPr/>
      </dsp:nvSpPr>
      <dsp:spPr>
        <a:xfrm>
          <a:off x="15" y="288028"/>
          <a:ext cx="2316597" cy="1273222"/>
        </a:xfrm>
        <a:prstGeom prst="roundRect">
          <a:avLst/>
        </a:prstGeom>
        <a:solidFill>
          <a:srgbClr val="7539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этап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подготовительны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69" y="350182"/>
        <a:ext cx="2192289" cy="1148914"/>
      </dsp:txXfrm>
    </dsp:sp>
    <dsp:sp modelId="{D0855CE2-FF6D-4562-ABBC-5827F687EFC6}">
      <dsp:nvSpPr>
        <dsp:cNvPr id="0" name=""/>
        <dsp:cNvSpPr/>
      </dsp:nvSpPr>
      <dsp:spPr>
        <a:xfrm>
          <a:off x="2320965" y="2160801"/>
          <a:ext cx="6639153" cy="1183842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66700" lvl="1" indent="-17145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текстом литературного произведением</a:t>
          </a:r>
          <a:endParaRPr lang="ru-RU" sz="2200" b="1" kern="1200" dirty="0"/>
        </a:p>
      </dsp:txBody>
      <dsp:txXfrm>
        <a:off x="2320965" y="2308781"/>
        <a:ext cx="6195212" cy="887882"/>
      </dsp:txXfrm>
    </dsp:sp>
    <dsp:sp modelId="{CEB2DA54-2F7C-4E6C-8643-3B2F5DBDD6B8}">
      <dsp:nvSpPr>
        <dsp:cNvPr id="0" name=""/>
        <dsp:cNvSpPr/>
      </dsp:nvSpPr>
      <dsp:spPr>
        <a:xfrm>
          <a:off x="15" y="2136657"/>
          <a:ext cx="2316597" cy="1232131"/>
        </a:xfrm>
        <a:prstGeom prst="roundRect">
          <a:avLst/>
        </a:prstGeom>
        <a:solidFill>
          <a:srgbClr val="7539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/>
          </a:r>
          <a:br>
            <a:rPr lang="ru-RU" sz="2000" kern="1200" dirty="0" smtClean="0"/>
          </a:b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 этап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>
        <a:off x="60163" y="2196805"/>
        <a:ext cx="2196301" cy="1111835"/>
      </dsp:txXfrm>
    </dsp:sp>
    <dsp:sp modelId="{52CE979D-9694-466B-A47A-B738970158CE}">
      <dsp:nvSpPr>
        <dsp:cNvPr id="0" name=""/>
        <dsp:cNvSpPr/>
      </dsp:nvSpPr>
      <dsp:spPr>
        <a:xfrm>
          <a:off x="2320965" y="3487173"/>
          <a:ext cx="6639153" cy="1838779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457200" marR="0" lvl="1" indent="-36195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 теневого спектакля и обсуждение увиденного</a:t>
          </a:r>
          <a:endParaRPr lang="ru-RU" b="1" kern="1200" dirty="0"/>
        </a:p>
        <a:p>
          <a:pPr marL="457200" marR="0" lvl="1" indent="-36195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Свободный выбор  персонажа, потешки и пластической импровизации ребенком</a:t>
          </a:r>
          <a:endParaRPr lang="ru-RU" sz="2200" b="1" kern="1200" dirty="0" smtClean="0">
            <a:solidFill>
              <a:srgbClr val="3E180E"/>
            </a:solidFill>
          </a:endParaRPr>
        </a:p>
        <a:p>
          <a:pPr marL="457200" lvl="1" indent="-3619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kern="1200" dirty="0"/>
        </a:p>
      </dsp:txBody>
      <dsp:txXfrm>
        <a:off x="2320965" y="3717020"/>
        <a:ext cx="5949611" cy="1379085"/>
      </dsp:txXfrm>
    </dsp:sp>
    <dsp:sp modelId="{22959617-63BF-48F9-9AAA-616693AA2CC0}">
      <dsp:nvSpPr>
        <dsp:cNvPr id="0" name=""/>
        <dsp:cNvSpPr/>
      </dsp:nvSpPr>
      <dsp:spPr>
        <a:xfrm>
          <a:off x="4368" y="3730014"/>
          <a:ext cx="2316597" cy="1353096"/>
        </a:xfrm>
        <a:prstGeom prst="roundRect">
          <a:avLst/>
        </a:prstGeom>
        <a:solidFill>
          <a:srgbClr val="7539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26670" bIns="1333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/>
          </a:r>
          <a:br>
            <a:rPr lang="ru-RU" sz="700" kern="1200" dirty="0" smtClean="0"/>
          </a:b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этап </a:t>
          </a:r>
        </a:p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заключительный</a:t>
          </a:r>
          <a:r>
            <a:rPr lang="ru-RU" sz="1800" b="1" kern="1200" dirty="0" smtClean="0"/>
            <a:t/>
          </a:r>
          <a:br>
            <a:rPr lang="ru-RU" sz="1800" b="1" kern="1200" dirty="0" smtClean="0"/>
          </a:br>
          <a:endParaRPr lang="ru-RU" sz="1800" b="1" kern="1200" dirty="0"/>
        </a:p>
      </dsp:txBody>
      <dsp:txXfrm>
        <a:off x="70421" y="3796067"/>
        <a:ext cx="2184491" cy="1220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26.11.2024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1340768"/>
            <a:ext cx="6671379" cy="2153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Арт – методики 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развития детей раннего 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и дошкольного возраста»</a:t>
            </a:r>
            <a:b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300192" y="4797152"/>
            <a:ext cx="2592288" cy="15097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18288" indent="0" algn="l" rtl="0" eaLnBrk="1" latinLnBrk="0" hangingPunct="1">
              <a:lnSpc>
                <a:spcPts val="23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r"/>
            <a:endParaRPr lang="ru-RU" sz="1800" dirty="0"/>
          </a:p>
        </p:txBody>
      </p:sp>
      <p:pic>
        <p:nvPicPr>
          <p:cNvPr id="6" name="Рисунок 5" descr="https://ds05.infourok.ru/uploads/ex/0ff2/0002bb89-63996778/2/img3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700440">
            <a:off x="794718" y="2975124"/>
            <a:ext cx="2442481" cy="3407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28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4494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611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8012"/>
            <a:ext cx="8784977" cy="658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3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7990"/>
            <a:ext cx="8946680" cy="671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316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Е.Н. Швецова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Многослойная лепка 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«Секреты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иллефиори»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556792"/>
            <a:ext cx="7642096" cy="4800600"/>
          </a:xfrm>
        </p:spPr>
        <p:txBody>
          <a:bodyPr/>
          <a:lstStyle/>
          <a:p>
            <a:pPr marL="82296" indent="0" algn="just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расширения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опыта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двух – четырёх лет в процессе практического освоения нетрадиционной техники «миллефиори»;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эстетического восприятия, интереса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сотворчеству с близким взрослым</a:t>
            </a:r>
          </a:p>
          <a:p>
            <a:endParaRPr lang="ru-RU" dirty="0">
              <a:solidFill>
                <a:srgbClr val="3E180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147685"/>
            <a:ext cx="2448272" cy="1947418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07836"/>
            <a:ext cx="3124954" cy="2627115"/>
          </a:xfrm>
          <a:prstGeom prst="round2DiagRect">
            <a:avLst>
              <a:gd name="adj1" fmla="val 3523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74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4595" y="935725"/>
            <a:ext cx="6552729" cy="49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383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6" y="188640"/>
            <a:ext cx="854495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610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1"/>
            <a:ext cx="8640960" cy="648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844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68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Е.Е. Кривенко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по мокрому листу»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852464"/>
            <a:ext cx="7714104" cy="2368623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творческого освоения цвета в процессе его «переживания» детьми раннего и младшего дошкольного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</a:t>
            </a:r>
          </a:p>
          <a:p>
            <a:pPr marL="82296" indent="0" algn="just">
              <a:lnSpc>
                <a:spcPct val="12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56992"/>
            <a:ext cx="3744416" cy="29418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922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Е.Е. Кривенко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по мокрому листу»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98993" y="1556792"/>
            <a:ext cx="8028384" cy="2145287"/>
          </a:xfrm>
        </p:spPr>
        <p:txBody>
          <a:bodyPr/>
          <a:lstStyle/>
          <a:p>
            <a:pPr marL="434975" indent="-434975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</a:t>
            </a: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34975" indent="-434975">
              <a:spcBef>
                <a:spcPts val="0"/>
              </a:spcBef>
              <a:buNone/>
            </a:pPr>
            <a:endParaRPr lang="ru-RU" sz="2400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цветом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фантазии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Снимает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напряжение,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успокаивает</a:t>
            </a:r>
            <a:endParaRPr lang="ru-RU" dirty="0">
              <a:solidFill>
                <a:srgbClr val="3E180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57282"/>
            <a:ext cx="3573392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380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Е.Е. Кривенко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по мокрому листу»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38984" y="1484784"/>
            <a:ext cx="7498080" cy="2145287"/>
          </a:xfrm>
        </p:spPr>
        <p:txBody>
          <a:bodyPr>
            <a:noAutofit/>
          </a:bodyPr>
          <a:lstStyle/>
          <a:p>
            <a:pPr marL="434975" indent="-434975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</a:t>
            </a: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</a:p>
          <a:p>
            <a:pPr marL="434975" indent="-434975">
              <a:spcBef>
                <a:spcPts val="0"/>
              </a:spcBef>
              <a:buNone/>
            </a:pPr>
            <a:endParaRPr lang="ru-RU" sz="2400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мокрому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мокрому»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резервом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«Витраж»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акварелью и поваренной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солью</a:t>
            </a:r>
            <a:endParaRPr lang="ru-RU" sz="2400" dirty="0">
              <a:solidFill>
                <a:srgbClr val="3E180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224881" cy="2113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77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4604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И.Н.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Воробьёва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«Творчество с младенчества, 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художники в памперсах»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(рисование красками)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15616" y="2492896"/>
            <a:ext cx="7786112" cy="1728192"/>
          </a:xfrm>
        </p:spPr>
        <p:txBody>
          <a:bodyPr/>
          <a:lstStyle/>
          <a:p>
            <a:pPr marL="82296" indent="0" algn="just">
              <a:buNone/>
            </a:pPr>
            <a:endParaRPr lang="ru-RU" sz="24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творческих проявлений в рисовании красками у детей от шести месяцев до трех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2400" dirty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1550" y="4077072"/>
            <a:ext cx="3638550" cy="2319524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567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Е.Е. Кривенко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«Акварель по мокрому листу»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38984" y="1484784"/>
            <a:ext cx="7498080" cy="2145287"/>
          </a:xfrm>
        </p:spPr>
        <p:txBody>
          <a:bodyPr>
            <a:noAutofit/>
          </a:bodyPr>
          <a:lstStyle/>
          <a:p>
            <a:pPr marL="434975" indent="-434975">
              <a:buNone/>
            </a:pP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материалы</a:t>
            </a:r>
          </a:p>
          <a:p>
            <a:pPr marL="434975" indent="-434975">
              <a:buNone/>
            </a:pPr>
            <a:endParaRPr lang="ru-RU" sz="24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Плотные листы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Кисти</a:t>
            </a:r>
            <a:endParaRPr lang="ru-RU" sz="2400" dirty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увлажнение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листов</a:t>
            </a:r>
          </a:p>
          <a:p>
            <a:pPr marL="457200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акварели</a:t>
            </a:r>
            <a:endParaRPr lang="ru-RU" sz="2400" dirty="0">
              <a:solidFill>
                <a:srgbClr val="3E180E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3690628" cy="25982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7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Е.Ю. Александрова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 театра теней  для малышей»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729372"/>
            <a:ext cx="7920880" cy="2016224"/>
          </a:xfrm>
        </p:spPr>
        <p:txBody>
          <a:bodyPr/>
          <a:lstStyle/>
          <a:p>
            <a:pPr marL="82296" indent="0" algn="just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развитие детей раннего и младшего дошкольного возраста в процессе приобщения к искусству театра теней в совместной деятельности с близким взрослым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91698"/>
            <a:ext cx="3560062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743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Е.Ю. Александрова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 театра теней  для малышей»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5616" y="1412776"/>
            <a:ext cx="7920880" cy="4195733"/>
          </a:xfrm>
        </p:spPr>
        <p:txBody>
          <a:bodyPr>
            <a:noAutofit/>
          </a:bodyPr>
          <a:lstStyle/>
          <a:p>
            <a:pPr marL="82296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методики:</a:t>
            </a:r>
            <a:b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496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света и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тени.</a:t>
            </a:r>
          </a:p>
          <a:p>
            <a:pPr marL="539496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теневого театра нужны 3 элемента: э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кран, источник света, теневые фигуры</a:t>
            </a:r>
          </a:p>
          <a:p>
            <a:pPr marL="539496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 ребенка в мир театра теней, помогает в выборе выразительных средств и творческого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</a:p>
          <a:p>
            <a:pPr marL="539496" indent="-457200">
              <a:spcBef>
                <a:spcPts val="0"/>
              </a:spcBef>
              <a:buClr>
                <a:srgbClr val="3E180E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педагога предполагает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определенную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занятий, игр и упражнений.</a:t>
            </a:r>
            <a:endParaRPr lang="ru-RU" sz="2400" dirty="0">
              <a:solidFill>
                <a:srgbClr val="3E180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6296" y="5326191"/>
            <a:ext cx="1224595" cy="1215102"/>
          </a:xfrm>
          <a:prstGeom prst="round2DiagRect">
            <a:avLst>
              <a:gd name="adj1" fmla="val 30729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https://cs2.livemaster.ru/storage/05/19/e7d0465710b42612feba354e3dgb--kukly-i-igrushki-shirma-dlya-teatra-kukol-i-teatra-tenej-2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3" b="-1"/>
          <a:stretch/>
        </p:blipFill>
        <p:spPr bwMode="auto">
          <a:xfrm>
            <a:off x="4572000" y="5445224"/>
            <a:ext cx="2105905" cy="1158974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1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Е.Ю. Александрова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 театра теней  для малышей»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81756"/>
              </p:ext>
            </p:extLst>
          </p:nvPr>
        </p:nvGraphicFramePr>
        <p:xfrm>
          <a:off x="179513" y="1412776"/>
          <a:ext cx="8964487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636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</a:rPr>
              <a:t>Техника нетрадиционного рисования «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/>
              </a:rPr>
              <a:t>Эбру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/>
              </a:rPr>
              <a:t>»</a:t>
            </a:r>
            <a:r>
              <a:rPr lang="ru-RU" sz="2800" dirty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4F271C">
                    <a:satMod val="13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12776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Это рисование на воде жидкими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красками</a:t>
            </a:r>
            <a:endParaRPr lang="ru-RU" dirty="0"/>
          </a:p>
        </p:txBody>
      </p:sp>
      <p:pic>
        <p:nvPicPr>
          <p:cNvPr id="1026" name="Picture 2" descr="C:\Users\PC\Desktop\83d5bece-7663-5a04-9560-9faab9747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6724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13559961-29a8-55ea-9620-4789039e45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4114874" cy="274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825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704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059" y="90872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4708599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72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1781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Е.В. Локтионова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«Яркие следы»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1664804"/>
            <a:ext cx="7786112" cy="2376264"/>
          </a:xfrm>
        </p:spPr>
        <p:txBody>
          <a:bodyPr>
            <a:normAutofit fontScale="62500" lnSpcReduction="20000"/>
          </a:bodyPr>
          <a:lstStyle/>
          <a:p>
            <a:pPr marL="82296" indent="0" algn="just">
              <a:lnSpc>
                <a:spcPct val="120000"/>
              </a:lnSpc>
              <a:buNone/>
            </a:pPr>
            <a:r>
              <a:rPr lang="ru-RU" sz="38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8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занимательной и игровой форме развивать художественно – творческие способности, содействовать становлению эстетического отношения к окружающей действительности, что поможет малышу в будущем вырасти гармоничной, всесторонне развитой и успешной </a:t>
            </a:r>
            <a:r>
              <a:rPr lang="ru-RU" sz="38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личностью</a:t>
            </a:r>
            <a:endParaRPr lang="ru-RU" sz="3800" dirty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33056"/>
            <a:ext cx="2987146" cy="2520280"/>
          </a:xfrm>
          <a:prstGeom prst="round2DiagRect">
            <a:avLst>
              <a:gd name="adj1" fmla="val 3507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90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809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Файзулаева, Т.Д. Фицнер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Альтернативное рисование тканью с использованием конструктора «Шифоновая радуга»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99587" y="2348880"/>
            <a:ext cx="7786112" cy="2520280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 взрослого с ребенком, осваивающим новые для него жизненные обстоятельства, «мягкие» образовательные средства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терапевтических, компенсирующих, развивающих, воспитательных, досуговых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endParaRPr lang="ru-RU" sz="2400" dirty="0">
              <a:solidFill>
                <a:srgbClr val="3E180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581128"/>
            <a:ext cx="2998278" cy="1800200"/>
          </a:xfrm>
          <a:prstGeom prst="round2DiagRect">
            <a:avLst>
              <a:gd name="adj1" fmla="val 4232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4" y="260648"/>
            <a:ext cx="8419190" cy="631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605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Т.П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Скворцова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«Рисование на песке» 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светового стола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5616" y="1889725"/>
            <a:ext cx="7632848" cy="2302656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эмоциональной отзывчивости,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 – смыслового восприятия мира, творческого воображения, конструктивного взаимодействия ребенка со сверстниками, родителями, педагогами</a:t>
            </a:r>
            <a:endParaRPr lang="ru-RU" sz="2400" dirty="0">
              <a:solidFill>
                <a:srgbClr val="3E180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9712" y="3678872"/>
            <a:ext cx="2304256" cy="2880320"/>
          </a:xfrm>
          <a:prstGeom prst="round2DiagRect">
            <a:avLst>
              <a:gd name="adj1" fmla="val 42947"/>
              <a:gd name="adj2" fmla="val 674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42924"/>
            <a:ext cx="2952328" cy="2128236"/>
          </a:xfrm>
          <a:prstGeom prst="round2DiagRect">
            <a:avLst>
              <a:gd name="adj1" fmla="val 4993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71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И.А. Лыкова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мукосольки» 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тестопластика для малышей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5616" y="1772816"/>
            <a:ext cx="7702996" cy="2129790"/>
          </a:xfrm>
        </p:spPr>
        <p:txBody>
          <a:bodyPr/>
          <a:lstStyle/>
          <a:p>
            <a:pPr marL="82296" indent="0" algn="just">
              <a:buNone/>
            </a:pP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народному искусству тестопластики,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«открытия» свойств теста и освоения базовых способов лепки;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первых радостных проявлений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endParaRPr lang="ru-RU" sz="2400" dirty="0">
              <a:solidFill>
                <a:srgbClr val="3E18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18910"/>
            <a:ext cx="3191926" cy="2665471"/>
          </a:xfrm>
          <a:prstGeom prst="round2DiagRect">
            <a:avLst>
              <a:gd name="adj1" fmla="val 24580"/>
              <a:gd name="adj2" fmla="val 0"/>
            </a:avLst>
          </a:prstGeom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40665" y="3990174"/>
            <a:ext cx="2206286" cy="2160240"/>
          </a:xfrm>
          <a:prstGeom prst="round2DiagRect">
            <a:avLst>
              <a:gd name="adj1" fmla="val 32937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71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9558" y="992729"/>
            <a:ext cx="700877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831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И.А. Лаврентьева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«Водный мир» лепим, играем, растём» </a:t>
            </a:r>
            <a:b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плавающего пластилина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628800"/>
            <a:ext cx="7642096" cy="4800600"/>
          </a:xfrm>
        </p:spPr>
        <p:txBody>
          <a:bodyPr/>
          <a:lstStyle/>
          <a:p>
            <a:pPr marL="82296" indent="0">
              <a:buNone/>
            </a:pP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ru-RU" sz="2400" b="1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 детей раннего возраста, а также развитие мышления, воображения, координации движений, формирование нравственных качеств личности </a:t>
            </a:r>
            <a:r>
              <a:rPr lang="ru-RU" sz="2400" dirty="0" smtClean="0">
                <a:solidFill>
                  <a:srgbClr val="3E18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endParaRPr lang="ru-RU" dirty="0">
              <a:solidFill>
                <a:srgbClr val="3E180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09436" y="3903114"/>
            <a:ext cx="2235929" cy="2390663"/>
          </a:xfrm>
          <a:prstGeom prst="round2DiagRect">
            <a:avLst>
              <a:gd name="adj1" fmla="val 40660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684" y="3885941"/>
            <a:ext cx="2475675" cy="2336512"/>
          </a:xfrm>
          <a:prstGeom prst="round2DiagRect">
            <a:avLst>
              <a:gd name="adj1" fmla="val 38129"/>
              <a:gd name="adj2" fmla="val 0"/>
            </a:avLst>
          </a:prstGeom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68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1638</TotalTime>
  <Words>346</Words>
  <Application>Microsoft Office PowerPoint</Application>
  <PresentationFormat>Экран (4:3)</PresentationFormat>
  <Paragraphs>64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 «Арт – методики  для развития детей раннего  и дошкольного возраста»    </vt:lpstr>
      <vt:lpstr>                                                                                                                                                                                   И.Н. Воробьёва      «Творчество с младенчества,  или художники в памперсах» (рисование красками) </vt:lpstr>
      <vt:lpstr>                                                                                                                                  Е.В. Локтионова  «Яркие следы»       </vt:lpstr>
      <vt:lpstr>                                                                                                                        Е.Д. Файзулаева, Т.Д. Фицнер «Альтернативное рисование тканью с использованием конструктора «Шифоновая радуга»        </vt:lpstr>
      <vt:lpstr>Презентация PowerPoint</vt:lpstr>
      <vt:lpstr>                                                                         Т.П. Скворцова  «Рисование на песке»  с использованием светового стола                                                                                                                                          .</vt:lpstr>
      <vt:lpstr>                                                                                 И.А. Лыкова  «Весёлые мукосольки»  тестопластика для малышей </vt:lpstr>
      <vt:lpstr>Презентация PowerPoint</vt:lpstr>
      <vt:lpstr>                                                                   И.А. Лаврентьева «Водный мир» лепим, играем, растём»  с применением плавающего пластилина 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Е.Н. Швецова  Многослойная лепка  «Секреты миллефиори»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Е.Е. Кривенко  «Акварель по мокрому листу»     </vt:lpstr>
      <vt:lpstr>                                                             Е.Е. Кривенко  «Акварель по мокрому листу»    </vt:lpstr>
      <vt:lpstr>                                                             Е.Е. Кривенко  «Акварель по мокрому листу»    </vt:lpstr>
      <vt:lpstr>                                                             Е.Е. Кривенко  «Акварель по мокрому листу»    </vt:lpstr>
      <vt:lpstr>                                                         Е.Ю. Александрова  «Загадки театра теней  для малышей»  </vt:lpstr>
      <vt:lpstr>                                                         Е.Ю. Александрова  «Загадки театра теней  для малышей»  </vt:lpstr>
      <vt:lpstr>                                                         Е.Ю. Александрова  «Загадки театра теней  для малышей»  </vt:lpstr>
      <vt:lpstr>   «Техника нетрадиционного рисования «Эбру» 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Практикум "</dc:title>
  <dc:creator>пк</dc:creator>
  <cp:lastModifiedBy>PC</cp:lastModifiedBy>
  <cp:revision>97</cp:revision>
  <dcterms:created xsi:type="dcterms:W3CDTF">2019-12-06T00:26:49Z</dcterms:created>
  <dcterms:modified xsi:type="dcterms:W3CDTF">2024-11-26T05:38:31Z</dcterms:modified>
</cp:coreProperties>
</file>