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9" r:id="rId2"/>
    <p:sldId id="257" r:id="rId3"/>
    <p:sldId id="259" r:id="rId4"/>
    <p:sldId id="288" r:id="rId5"/>
    <p:sldId id="328" r:id="rId6"/>
    <p:sldId id="312" r:id="rId7"/>
    <p:sldId id="296" r:id="rId8"/>
    <p:sldId id="260" r:id="rId9"/>
    <p:sldId id="270" r:id="rId10"/>
    <p:sldId id="329" r:id="rId11"/>
    <p:sldId id="330" r:id="rId12"/>
    <p:sldId id="331" r:id="rId13"/>
    <p:sldId id="261" r:id="rId14"/>
    <p:sldId id="266" r:id="rId15"/>
    <p:sldId id="332" r:id="rId16"/>
    <p:sldId id="333" r:id="rId17"/>
    <p:sldId id="304" r:id="rId18"/>
    <p:sldId id="334" r:id="rId19"/>
    <p:sldId id="335" r:id="rId20"/>
    <p:sldId id="265" r:id="rId21"/>
    <p:sldId id="269" r:id="rId22"/>
    <p:sldId id="275" r:id="rId23"/>
    <p:sldId id="302" r:id="rId24"/>
    <p:sldId id="336" r:id="rId25"/>
    <p:sldId id="378" r:id="rId26"/>
    <p:sldId id="337" r:id="rId27"/>
    <p:sldId id="338" r:id="rId28"/>
    <p:sldId id="339" r:id="rId29"/>
    <p:sldId id="327" r:id="rId30"/>
    <p:sldId id="340" r:id="rId31"/>
    <p:sldId id="310" r:id="rId32"/>
    <p:sldId id="324" r:id="rId33"/>
    <p:sldId id="341" r:id="rId34"/>
    <p:sldId id="342" r:id="rId35"/>
    <p:sldId id="343" r:id="rId36"/>
    <p:sldId id="267" r:id="rId37"/>
    <p:sldId id="308" r:id="rId38"/>
    <p:sldId id="282" r:id="rId39"/>
    <p:sldId id="315" r:id="rId40"/>
    <p:sldId id="316" r:id="rId41"/>
    <p:sldId id="317" r:id="rId42"/>
    <p:sldId id="318" r:id="rId43"/>
    <p:sldId id="319" r:id="rId44"/>
    <p:sldId id="320" r:id="rId45"/>
    <p:sldId id="344" r:id="rId46"/>
    <p:sldId id="345" r:id="rId47"/>
    <p:sldId id="346" r:id="rId48"/>
    <p:sldId id="347" r:id="rId49"/>
    <p:sldId id="348" r:id="rId50"/>
    <p:sldId id="326" r:id="rId51"/>
    <p:sldId id="349" r:id="rId52"/>
    <p:sldId id="272" r:id="rId53"/>
    <p:sldId id="262" r:id="rId54"/>
    <p:sldId id="298" r:id="rId55"/>
    <p:sldId id="284" r:id="rId56"/>
    <p:sldId id="263" r:id="rId57"/>
    <p:sldId id="350" r:id="rId58"/>
    <p:sldId id="351" r:id="rId59"/>
    <p:sldId id="352" r:id="rId60"/>
    <p:sldId id="353" r:id="rId61"/>
    <p:sldId id="354" r:id="rId62"/>
    <p:sldId id="355" r:id="rId63"/>
    <p:sldId id="300" r:id="rId64"/>
    <p:sldId id="356" r:id="rId65"/>
    <p:sldId id="357" r:id="rId66"/>
    <p:sldId id="290" r:id="rId67"/>
    <p:sldId id="306" r:id="rId68"/>
    <p:sldId id="358" r:id="rId69"/>
    <p:sldId id="359" r:id="rId70"/>
    <p:sldId id="360" r:id="rId71"/>
    <p:sldId id="361" r:id="rId72"/>
    <p:sldId id="362" r:id="rId73"/>
    <p:sldId id="363" r:id="rId74"/>
    <p:sldId id="286" r:id="rId75"/>
    <p:sldId id="313" r:id="rId76"/>
    <p:sldId id="325" r:id="rId77"/>
    <p:sldId id="364" r:id="rId78"/>
    <p:sldId id="365" r:id="rId79"/>
    <p:sldId id="264" r:id="rId80"/>
    <p:sldId id="280" r:id="rId81"/>
    <p:sldId id="258" r:id="rId82"/>
    <p:sldId id="294" r:id="rId83"/>
    <p:sldId id="321" r:id="rId84"/>
    <p:sldId id="323" r:id="rId85"/>
    <p:sldId id="366" r:id="rId86"/>
    <p:sldId id="367" r:id="rId87"/>
    <p:sldId id="273" r:id="rId88"/>
    <p:sldId id="322" r:id="rId89"/>
    <p:sldId id="276" r:id="rId90"/>
    <p:sldId id="268" r:id="rId91"/>
    <p:sldId id="369" r:id="rId92"/>
    <p:sldId id="370" r:id="rId93"/>
    <p:sldId id="371" r:id="rId94"/>
    <p:sldId id="292" r:id="rId95"/>
    <p:sldId id="368" r:id="rId96"/>
    <p:sldId id="372" r:id="rId97"/>
    <p:sldId id="277" r:id="rId98"/>
    <p:sldId id="373" r:id="rId99"/>
    <p:sldId id="374" r:id="rId100"/>
    <p:sldId id="375" r:id="rId101"/>
    <p:sldId id="376" r:id="rId102"/>
    <p:sldId id="377" r:id="rId103"/>
    <p:sldId id="278" r:id="rId10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01365-8BB3-4647-B9C0-68D6A5F54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60A5-C221-40DC-B0B0-A32FB959A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628A3-80A1-450B-9CB1-353FE1130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AD11-E3CC-4D22-A469-EDCAC3E36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2A58-DE4A-41F3-B65D-FC19B6C7D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0AE3C-1FCA-4080-A595-9AEBD0A88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036E-5A4F-423E-ACD2-F2CB0F869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22EC4-F242-4BBD-9173-72D2A8F3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9966-C8ED-400A-93C9-B4A7BBCAF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6D5DF-0F61-4C24-AD36-45498B714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5D18-4265-4C97-A580-8A767607C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5A79-0273-470D-AF2D-8112FF5BA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D8F6B-582A-4213-B34F-046DC8C52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4993-F459-49F3-8E6A-C4406C107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D1222-9D53-4568-9DFC-C98AFB46B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D97F7DD-A53F-4207-8090-92D79D324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jpeg"/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jpeg"/><Relationship Id="rId2" Type="http://schemas.openxmlformats.org/officeDocument/2006/relationships/image" Target="../media/image213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proekt.profincom.ru/?afb=school-nurse-cartoon-pictures-O1Bodhg9rlLtlAyCV36Nf/W/JWHR8PygRDW2VkMLaUXN4jZIbwGx9EDkcvp1R8prna85jVj_YFy6azEBTCo/ZXY4f/Ac4/Jt2j21G9gmzuBC4SJWA4NIyICCcUVk78TF4ia3774ZUOEOjgm/dvf8RuoHk5os9a/Alw==yqz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slide" Target="slide29.xml"/><Relationship Id="rId26" Type="http://schemas.openxmlformats.org/officeDocument/2006/relationships/slide" Target="slide48.xm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slide" Target="slide66.xml"/><Relationship Id="rId42" Type="http://schemas.openxmlformats.org/officeDocument/2006/relationships/slide" Target="slide87.xml"/><Relationship Id="rId47" Type="http://schemas.openxmlformats.org/officeDocument/2006/relationships/image" Target="../media/image28.png"/><Relationship Id="rId50" Type="http://schemas.openxmlformats.org/officeDocument/2006/relationships/image" Target="../media/image30.png"/><Relationship Id="rId55" Type="http://schemas.openxmlformats.org/officeDocument/2006/relationships/slide" Target="slide101.xml"/><Relationship Id="rId7" Type="http://schemas.openxmlformats.org/officeDocument/2006/relationships/image" Target="../media/image8.png"/><Relationship Id="rId2" Type="http://schemas.openxmlformats.org/officeDocument/2006/relationships/slide" Target="slide4.xml"/><Relationship Id="rId16" Type="http://schemas.openxmlformats.org/officeDocument/2006/relationships/slide" Target="slide28.xml"/><Relationship Id="rId29" Type="http://schemas.openxmlformats.org/officeDocument/2006/relationships/image" Target="../media/image19.png"/><Relationship Id="rId11" Type="http://schemas.openxmlformats.org/officeDocument/2006/relationships/image" Target="../media/image10.png"/><Relationship Id="rId24" Type="http://schemas.openxmlformats.org/officeDocument/2006/relationships/slide" Target="slide38.xml"/><Relationship Id="rId32" Type="http://schemas.openxmlformats.org/officeDocument/2006/relationships/slide" Target="slide63.xml"/><Relationship Id="rId37" Type="http://schemas.openxmlformats.org/officeDocument/2006/relationships/image" Target="../media/image23.png"/><Relationship Id="rId40" Type="http://schemas.openxmlformats.org/officeDocument/2006/relationships/slide" Target="slide82.xml"/><Relationship Id="rId45" Type="http://schemas.openxmlformats.org/officeDocument/2006/relationships/image" Target="../media/image27.png"/><Relationship Id="rId53" Type="http://schemas.openxmlformats.org/officeDocument/2006/relationships/slide" Target="slide99.xml"/><Relationship Id="rId5" Type="http://schemas.openxmlformats.org/officeDocument/2006/relationships/image" Target="../media/image7.png"/><Relationship Id="rId10" Type="http://schemas.openxmlformats.org/officeDocument/2006/relationships/slide" Target="slide20.xm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slide" Target="slide91.xml"/><Relationship Id="rId52" Type="http://schemas.openxmlformats.org/officeDocument/2006/relationships/image" Target="../media/image31.png"/><Relationship Id="rId4" Type="http://schemas.openxmlformats.org/officeDocument/2006/relationships/slide" Target="slide10.xml"/><Relationship Id="rId9" Type="http://schemas.openxmlformats.org/officeDocument/2006/relationships/image" Target="../media/image9.png"/><Relationship Id="rId14" Type="http://schemas.openxmlformats.org/officeDocument/2006/relationships/slide" Target="slide26.xml"/><Relationship Id="rId22" Type="http://schemas.openxmlformats.org/officeDocument/2006/relationships/slide" Target="slide36.xml"/><Relationship Id="rId27" Type="http://schemas.openxmlformats.org/officeDocument/2006/relationships/image" Target="../media/image18.png"/><Relationship Id="rId30" Type="http://schemas.openxmlformats.org/officeDocument/2006/relationships/slide" Target="slide52.xm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slide" Target="slide94.xml"/><Relationship Id="rId56" Type="http://schemas.openxmlformats.org/officeDocument/2006/relationships/image" Target="../media/image33.png"/><Relationship Id="rId8" Type="http://schemas.openxmlformats.org/officeDocument/2006/relationships/slide" Target="slide17.xml"/><Relationship Id="rId51" Type="http://schemas.openxmlformats.org/officeDocument/2006/relationships/slide" Target="slide96.xml"/><Relationship Id="rId3" Type="http://schemas.openxmlformats.org/officeDocument/2006/relationships/image" Target="../media/image6.png"/><Relationship Id="rId12" Type="http://schemas.openxmlformats.org/officeDocument/2006/relationships/slide" Target="slide24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slide" Target="slide79.xml"/><Relationship Id="rId46" Type="http://schemas.openxmlformats.org/officeDocument/2006/relationships/slide" Target="slide92.xml"/><Relationship Id="rId20" Type="http://schemas.openxmlformats.org/officeDocument/2006/relationships/slide" Target="slide31.xml"/><Relationship Id="rId41" Type="http://schemas.openxmlformats.org/officeDocument/2006/relationships/image" Target="../media/image25.png"/><Relationship Id="rId5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slide" Target="slide50.xml"/><Relationship Id="rId36" Type="http://schemas.openxmlformats.org/officeDocument/2006/relationships/slide" Target="slide74.xml"/><Relationship Id="rId49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igry-pochemuchek.ru/img_cat/3/Professii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hyperlink" Target="http://bigpicture.ru/wp-content/uploads/2010/01/243-990x825.jpg" TargetMode="Externa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hyperlink" Target="http://bigpicture.ru/wp-content/uploads/2010/01/234-733x990.jpg" TargetMode="Externa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hyperlink" Target="http://s017.radikal.ru/i415/1110/c4/e65a2f4fdda4.png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3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6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hyperlink" Target="http://bonprix-1.ru/images/13-150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4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9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jpe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eg"/><Relationship Id="rId2" Type="http://schemas.openxmlformats.org/officeDocument/2006/relationships/image" Target="../media/image199.jpe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eg"/><Relationship Id="rId2" Type="http://schemas.openxmlformats.org/officeDocument/2006/relationships/image" Target="../media/image20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4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jpeg"/><Relationship Id="rId2" Type="http://schemas.openxmlformats.org/officeDocument/2006/relationships/image" Target="../media/image205.jpe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jpeg"/><Relationship Id="rId2" Type="http://schemas.openxmlformats.org/officeDocument/2006/relationships/image" Target="../media/image20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WordArt 5"/>
          <p:cNvSpPr>
            <a:spLocks noChangeArrowheads="1" noChangeShapeType="1" noTextEdit="1"/>
          </p:cNvSpPr>
          <p:nvPr/>
        </p:nvSpPr>
        <p:spPr bwMode="auto">
          <a:xfrm>
            <a:off x="1371600" y="1981200"/>
            <a:ext cx="6400800" cy="16240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Азбука профессий</a:t>
            </a:r>
          </a:p>
        </p:txBody>
      </p:sp>
      <p:pic>
        <p:nvPicPr>
          <p:cNvPr id="179207" name="Picture 7" descr="JOLIFT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810000"/>
            <a:ext cx="2381250" cy="2381250"/>
          </a:xfrm>
          <a:prstGeom prst="rect">
            <a:avLst/>
          </a:prstGeom>
          <a:noFill/>
        </p:spPr>
      </p:pic>
      <p:pic>
        <p:nvPicPr>
          <p:cNvPr id="179208" name="Picture 8" descr="HACKER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3886200"/>
            <a:ext cx="1019175" cy="933450"/>
          </a:xfrm>
          <a:prstGeom prst="rect">
            <a:avLst/>
          </a:prstGeom>
          <a:noFill/>
        </p:spPr>
      </p:pic>
      <p:pic>
        <p:nvPicPr>
          <p:cNvPr id="179209" name="Picture 9" descr="50R4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304800"/>
            <a:ext cx="790575" cy="1428750"/>
          </a:xfrm>
          <a:prstGeom prst="rect">
            <a:avLst/>
          </a:prstGeom>
          <a:noFill/>
        </p:spPr>
      </p:pic>
      <p:pic>
        <p:nvPicPr>
          <p:cNvPr id="179210" name="Picture 10" descr="повар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24800" y="457200"/>
            <a:ext cx="600075" cy="1190625"/>
          </a:xfrm>
          <a:prstGeom prst="rect">
            <a:avLst/>
          </a:prstGeom>
          <a:noFill/>
        </p:spPr>
      </p:pic>
      <p:pic>
        <p:nvPicPr>
          <p:cNvPr id="179211" name="Picture 11" descr="поливать цветы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81400" y="1447800"/>
            <a:ext cx="1076325" cy="65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Бортпроводник гражданского воздушного флота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Содержание труда: Проверяет санитарное состояние кабин, салонов, работу электрооборудования, получает контейнеры с питанием и кухонным оборудованием, почту и другие грузы, размещает пассажиров в салоне, организует питание, информирует о достопримечательностях, следит за чистотой в помещениях, оказывает необходимую помощь в полете пассажирам. </a:t>
            </a:r>
            <a:br>
              <a:rPr lang="ru-RU" sz="1800" smtClean="0"/>
            </a:br>
            <a:r>
              <a:rPr lang="ru-RU" sz="1800" smtClean="0"/>
              <a:t>Профессионально важные качества: </a:t>
            </a:r>
            <a:br>
              <a:rPr lang="ru-RU" sz="1800" smtClean="0"/>
            </a:br>
            <a:r>
              <a:rPr lang="ru-RU" sz="1800" smtClean="0"/>
              <a:t>* ответственность; </a:t>
            </a:r>
            <a:br>
              <a:rPr lang="ru-RU" sz="1800" smtClean="0"/>
            </a:br>
            <a:r>
              <a:rPr lang="ru-RU" sz="1800" smtClean="0"/>
              <a:t>* эмоционально-волевая устойчивость; </a:t>
            </a:r>
            <a:br>
              <a:rPr lang="ru-RU" sz="1800" smtClean="0"/>
            </a:br>
            <a:r>
              <a:rPr lang="ru-RU" sz="1800" smtClean="0"/>
              <a:t>* коммуникативные способности; </a:t>
            </a:r>
            <a:br>
              <a:rPr lang="ru-RU" sz="1800" smtClean="0"/>
            </a:br>
            <a:r>
              <a:rPr lang="ru-RU" sz="1800" smtClean="0"/>
              <a:t>* хорошая дикция; </a:t>
            </a:r>
            <a:br>
              <a:rPr lang="ru-RU" sz="1800" smtClean="0"/>
            </a:br>
            <a:r>
              <a:rPr lang="ru-RU" sz="1800" smtClean="0"/>
              <a:t>* физическая выносливость и здоровье; </a:t>
            </a:r>
            <a:br>
              <a:rPr lang="ru-RU" sz="1800" smtClean="0"/>
            </a:br>
            <a:r>
              <a:rPr lang="ru-RU" sz="1800" smtClean="0"/>
              <a:t>* умение правильно оценивать ситуацию. </a:t>
            </a:r>
            <a:br>
              <a:rPr lang="ru-RU" sz="1800" smtClean="0"/>
            </a:br>
            <a:r>
              <a:rPr lang="ru-RU" sz="1800" smtClean="0"/>
              <a:t>Медицинские противопоказания: </a:t>
            </a:r>
            <a:br>
              <a:rPr lang="ru-RU" sz="1800" smtClean="0"/>
            </a:br>
            <a:r>
              <a:rPr lang="ru-RU" sz="1800" smtClean="0"/>
              <a:t>* сердечно-сосудистые заболевания; </a:t>
            </a:r>
            <a:br>
              <a:rPr lang="ru-RU" sz="1800" smtClean="0"/>
            </a:br>
            <a:r>
              <a:rPr lang="ru-RU" sz="1800" smtClean="0"/>
              <a:t>* болезни, связанные с потерей сознания; </a:t>
            </a:r>
            <a:br>
              <a:rPr lang="ru-RU" sz="1800" smtClean="0"/>
            </a:br>
            <a:r>
              <a:rPr lang="ru-RU" sz="1800" smtClean="0"/>
              <a:t>* нарушения функций опорно-двигательного аппарата; </a:t>
            </a:r>
            <a:br>
              <a:rPr lang="ru-RU" sz="1800" smtClean="0"/>
            </a:br>
            <a:r>
              <a:rPr lang="ru-RU" sz="1800" smtClean="0"/>
              <a:t>* расстройства вестибулярного аппарата. </a:t>
            </a:r>
          </a:p>
        </p:txBody>
      </p:sp>
      <p:pic>
        <p:nvPicPr>
          <p:cNvPr id="93189" name="Picture 5" descr="i?id=20806963-28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86600" y="2667000"/>
            <a:ext cx="2057400" cy="2590800"/>
          </a:xfrm>
          <a:prstGeom prst="rect">
            <a:avLst/>
          </a:prstGeom>
          <a:noFill/>
        </p:spPr>
      </p:pic>
      <p:pic>
        <p:nvPicPr>
          <p:cNvPr id="93191" name="Picture 7" descr="i?id=522902846-2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5562600"/>
            <a:ext cx="2057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Юрист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400" smtClean="0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Осуществляет правовую деятельность. Использует правовые средства для решения задач по повышению эффективности производства, укреплению трудовой и производственной дисциплины, выполнению плановых заданий и договорных обязательств. 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74087" name="Picture 7" descr="i?id=128285076-08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90600"/>
            <a:ext cx="3505200" cy="2286000"/>
          </a:xfrm>
          <a:prstGeom prst="rect">
            <a:avLst/>
          </a:prstGeom>
          <a:noFill/>
        </p:spPr>
      </p:pic>
      <p:pic>
        <p:nvPicPr>
          <p:cNvPr id="174089" name="Picture 9" descr="i?id=149561521-13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4114800"/>
            <a:ext cx="2266950" cy="1771650"/>
          </a:xfrm>
          <a:prstGeom prst="rect">
            <a:avLst/>
          </a:prstGeom>
          <a:noFill/>
        </p:spPr>
      </p:pic>
      <p:sp>
        <p:nvSpPr>
          <p:cNvPr id="174090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Языковед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Специалист, учёный по языковедению</a:t>
            </a:r>
          </a:p>
        </p:txBody>
      </p:sp>
      <p:pic>
        <p:nvPicPr>
          <p:cNvPr id="176133" name="Picture 5" descr="i?id=190444111-7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2714625"/>
            <a:ext cx="2514600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Ядерщик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Физик, атомщик</a:t>
            </a:r>
          </a:p>
        </p:txBody>
      </p:sp>
      <p:pic>
        <p:nvPicPr>
          <p:cNvPr id="177157" name="Picture 5" descr="i?id=107735805-37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3600" y="990600"/>
            <a:ext cx="2695575" cy="1785938"/>
          </a:xfrm>
          <a:prstGeom prst="rect">
            <a:avLst/>
          </a:prstGeom>
          <a:noFill/>
        </p:spPr>
      </p:pic>
      <p:pic>
        <p:nvPicPr>
          <p:cNvPr id="177159" name="Picture 7" descr="i?id=425912904-66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0800" y="2590800"/>
            <a:ext cx="2419350" cy="2162175"/>
          </a:xfrm>
          <a:prstGeom prst="rect">
            <a:avLst/>
          </a:prstGeom>
          <a:noFill/>
        </p:spPr>
      </p:pic>
      <p:sp>
        <p:nvSpPr>
          <p:cNvPr id="177160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500042"/>
            <a:ext cx="8229600" cy="3543312"/>
          </a:xfrm>
        </p:spPr>
        <p:txBody>
          <a:bodyPr/>
          <a:lstStyle/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«…Книгу переворошив,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намотай себе на ус -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все работы хороши,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выбирай на вкус!»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Библиотекарь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Содержание труда: Проводит индивидуальную беседу с читателями, оказывает им помощь в выборе книг, журналов, организует тематические литературные конференции, книжные выставки, комплектует книжный фонд, ведет учет библиотечного фонда и др. </a:t>
            </a:r>
            <a:br>
              <a:rPr lang="ru-RU" sz="2000" smtClean="0"/>
            </a:br>
            <a:r>
              <a:rPr lang="ru-RU" sz="2000" smtClean="0"/>
              <a:t>Профессионально важные качества: </a:t>
            </a:r>
            <a:br>
              <a:rPr lang="ru-RU" sz="2000" smtClean="0"/>
            </a:br>
            <a:r>
              <a:rPr lang="ru-RU" sz="2000" smtClean="0"/>
              <a:t>* высокие коммуникативные способности; </a:t>
            </a:r>
            <a:br>
              <a:rPr lang="ru-RU" sz="2000" smtClean="0"/>
            </a:br>
            <a:r>
              <a:rPr lang="ru-RU" sz="2000" smtClean="0"/>
              <a:t>* такт; </a:t>
            </a:r>
            <a:br>
              <a:rPr lang="ru-RU" sz="2000" smtClean="0"/>
            </a:br>
            <a:r>
              <a:rPr lang="ru-RU" sz="2000" smtClean="0"/>
              <a:t>* эмоциональная выдержка; </a:t>
            </a:r>
            <a:br>
              <a:rPr lang="ru-RU" sz="2000" smtClean="0"/>
            </a:br>
            <a:r>
              <a:rPr lang="ru-RU" sz="2000" smtClean="0"/>
              <a:t>* хорошая память. </a:t>
            </a:r>
            <a:br>
              <a:rPr lang="ru-RU" sz="2000" smtClean="0"/>
            </a:br>
            <a:r>
              <a:rPr lang="ru-RU" sz="2000" smtClean="0"/>
              <a:t>Квалификационные требования: Библиотечный техникум или соответствующий факультет института культуры. </a:t>
            </a:r>
            <a:br>
              <a:rPr lang="ru-RU" sz="2000" smtClean="0"/>
            </a:br>
            <a:r>
              <a:rPr lang="ru-RU" sz="2000" smtClean="0"/>
              <a:t>Медицинские противопоказания: </a:t>
            </a:r>
            <a:br>
              <a:rPr lang="ru-RU" sz="2000" smtClean="0"/>
            </a:br>
            <a:r>
              <a:rPr lang="ru-RU" sz="2000" smtClean="0"/>
              <a:t>* плохое зрение; </a:t>
            </a:r>
            <a:br>
              <a:rPr lang="ru-RU" sz="2000" smtClean="0"/>
            </a:br>
            <a:r>
              <a:rPr lang="ru-RU" sz="2000" smtClean="0"/>
              <a:t>* нервные и психические заболевания; </a:t>
            </a:r>
            <a:br>
              <a:rPr lang="ru-RU" sz="2000" smtClean="0"/>
            </a:br>
            <a:r>
              <a:rPr lang="ru-RU" sz="2000" smtClean="0"/>
              <a:t>* аллергические заболевания. </a:t>
            </a:r>
          </a:p>
        </p:txBody>
      </p:sp>
      <p:pic>
        <p:nvPicPr>
          <p:cNvPr id="94213" name="Picture 5" descr="i?id=415545766-63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3200" y="4572000"/>
            <a:ext cx="25908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Бухгалтер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Содержание труда: Осуществляет бухгалтерский учет, ревизию и финансовый контроль на предприятиях и в организациях народного хозяйства, малого бизнеса, акционерных обществах, СП; проверяет достоверность полученной информации, контролирует соблюдение законности при расходовании денежных средств. </a:t>
            </a:r>
            <a:br>
              <a:rPr lang="ru-RU" sz="2000" smtClean="0"/>
            </a:br>
            <a:r>
              <a:rPr lang="ru-RU" sz="2000" smtClean="0"/>
              <a:t>Профессионально важные качества: </a:t>
            </a:r>
            <a:br>
              <a:rPr lang="ru-RU" sz="2000" smtClean="0"/>
            </a:br>
            <a:r>
              <a:rPr lang="ru-RU" sz="2000" smtClean="0"/>
              <a:t>* умение быстро и правильно считать; </a:t>
            </a:r>
            <a:br>
              <a:rPr lang="ru-RU" sz="2000" smtClean="0"/>
            </a:br>
            <a:r>
              <a:rPr lang="ru-RU" sz="2000" smtClean="0"/>
              <a:t>* умение проанализировать числа, за их динамикой понимать суть производственных процессов и уметь вовремя повлиять на них; </a:t>
            </a:r>
            <a:br>
              <a:rPr lang="ru-RU" sz="2000" smtClean="0"/>
            </a:br>
            <a:r>
              <a:rPr lang="ru-RU" sz="2000" smtClean="0"/>
              <a:t>* терпение; </a:t>
            </a:r>
            <a:br>
              <a:rPr lang="ru-RU" sz="2000" smtClean="0"/>
            </a:br>
            <a:r>
              <a:rPr lang="ru-RU" sz="2000" smtClean="0"/>
              <a:t>* выдержка; </a:t>
            </a:r>
            <a:br>
              <a:rPr lang="ru-RU" sz="2000" smtClean="0"/>
            </a:br>
            <a:r>
              <a:rPr lang="ru-RU" sz="2000" smtClean="0"/>
              <a:t>* усидчивость; </a:t>
            </a:r>
            <a:br>
              <a:rPr lang="ru-RU" sz="2000" smtClean="0"/>
            </a:br>
            <a:r>
              <a:rPr lang="ru-RU" sz="2000" smtClean="0"/>
              <a:t>* устойчивость к монотонии; </a:t>
            </a:r>
            <a:br>
              <a:rPr lang="ru-RU" sz="2000" smtClean="0"/>
            </a:br>
            <a:r>
              <a:rPr lang="ru-RU" sz="2000" smtClean="0"/>
              <a:t>* кропотливость. 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95240" name="Picture 8" descr="i?id=347272979-5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4419600"/>
            <a:ext cx="2286000" cy="2438400"/>
          </a:xfrm>
          <a:prstGeom prst="rect">
            <a:avLst/>
          </a:prstGeom>
          <a:noFill/>
        </p:spPr>
      </p:pic>
      <p:pic>
        <p:nvPicPr>
          <p:cNvPr id="95242" name="Picture 10" descr="i?id=73378286-59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46038"/>
            <a:ext cx="1428750" cy="1390650"/>
          </a:xfrm>
          <a:prstGeom prst="rect">
            <a:avLst/>
          </a:prstGeom>
          <a:noFill/>
        </p:spPr>
      </p:pic>
      <p:sp>
        <p:nvSpPr>
          <p:cNvPr id="95243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ru-RU" smtClean="0"/>
              <a:t>Профессия врач!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539750" y="2027238"/>
            <a:ext cx="4475163" cy="2673350"/>
          </a:xfrm>
        </p:spPr>
        <p:txBody>
          <a:bodyPr/>
          <a:lstStyle/>
          <a:p>
            <a:pPr marL="273050" indent="-273050">
              <a:buNone/>
            </a:pPr>
            <a:r>
              <a:rPr lang="ru-RU" sz="3300" dirty="0" smtClean="0"/>
              <a:t>   Педиатра ты не бойся,</a:t>
            </a:r>
            <a:br>
              <a:rPr lang="ru-RU" sz="3300" dirty="0" smtClean="0"/>
            </a:br>
            <a:r>
              <a:rPr lang="ru-RU" sz="3300" dirty="0" smtClean="0"/>
              <a:t>Не волнуйся, успокойся,</a:t>
            </a:r>
            <a:br>
              <a:rPr lang="ru-RU" sz="3300" dirty="0" smtClean="0"/>
            </a:br>
            <a:r>
              <a:rPr lang="ru-RU" sz="3300" dirty="0" smtClean="0"/>
              <a:t>И, конечно же, не плачь,</a:t>
            </a:r>
            <a:br>
              <a:rPr lang="ru-RU" sz="3300" dirty="0" smtClean="0"/>
            </a:br>
            <a:r>
              <a:rPr lang="ru-RU" sz="3300" dirty="0" smtClean="0"/>
              <a:t>Это просто детский врач.   </a:t>
            </a:r>
          </a:p>
        </p:txBody>
      </p:sp>
      <p:pic>
        <p:nvPicPr>
          <p:cNvPr id="17412" name="Picture 2" descr="Картинка 69 из 1793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8446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Водолаз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smtClean="0"/>
              <a:t>Водолаз - специалист, обученный спускам под воду и выполняющий различные подводные работы.</a:t>
            </a:r>
          </a:p>
          <a:p>
            <a:r>
              <a:rPr lang="ru-RU" sz="1600" smtClean="0"/>
              <a:t>Основная обязанность водолаза - это выполнение подводно-технических работ  под водой при строительстве гидротехнических сооружений, обслуживании подводных нефтепроводов, расчистке дна акваторий портов и прочее. </a:t>
            </a:r>
          </a:p>
          <a:p>
            <a:r>
              <a:rPr lang="ru-RU" sz="1600" smtClean="0"/>
              <a:t>Профессиональные водолазы должны иметь очень высокий уровень подготовки,  крепкое здоровье и  надёжное оборудование.</a:t>
            </a:r>
            <a:r>
              <a:rPr lang="ru-RU" smtClean="0"/>
              <a:t> </a:t>
            </a:r>
          </a:p>
        </p:txBody>
      </p:sp>
      <p:pic>
        <p:nvPicPr>
          <p:cNvPr id="24582" name="Picture 6" descr="i?id=292122801-67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3886200"/>
            <a:ext cx="2133600" cy="1905000"/>
          </a:xfrm>
          <a:prstGeom prst="rect">
            <a:avLst/>
          </a:prstGeom>
          <a:noFill/>
        </p:spPr>
      </p:pic>
      <p:pic>
        <p:nvPicPr>
          <p:cNvPr id="24584" name="Picture 8" descr="i?id=445766355-19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4114800"/>
            <a:ext cx="142875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Ветеринар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600" smtClean="0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Непосредственный предмет работы фельдшера – здоровое поголовье хозяйственных животных, безупречные (в отношении санитарии, гигиены) условия их содержания, роста, развития.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Ветфельдшер проводит прививки, лечит заболевших животных на ферме, животноводческом комплексе, а также животных, принадлежащих населению. Проводит мероприятия по предупреждению распространения заболеваний животных, бдительно контролирует качество мяса, молока.</a:t>
            </a:r>
            <a:br>
              <a:rPr lang="ru-RU" sz="1600" smtClean="0"/>
            </a:br>
            <a:endParaRPr lang="ru-RU" sz="1600" smtClean="0"/>
          </a:p>
        </p:txBody>
      </p:sp>
      <p:pic>
        <p:nvPicPr>
          <p:cNvPr id="98309" name="Picture 5" descr="i?id=324027938-6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0"/>
            <a:ext cx="2590800" cy="2876550"/>
          </a:xfrm>
          <a:prstGeom prst="rect">
            <a:avLst/>
          </a:prstGeom>
          <a:noFill/>
        </p:spPr>
      </p:pic>
      <p:pic>
        <p:nvPicPr>
          <p:cNvPr id="98313" name="Picture 9" descr="i?id=18290613-1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3657600"/>
            <a:ext cx="31242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Волочильщик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Волочение - это деформирование металла протягиванием катаных или прессованных заготовок через отверстие с целью уменьшения их поперечного сечения или получения более точных размеров и гладкой поверхности.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Обработку металлов волочением производят на волочильном стане, который состоит из волоки и тянущего устройства, сообщающего обрабатываемому металлу движение через волоку.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Волочильщик осуществляет волочение и калибровку на волочильных станах и специальных линиях пруткового и бунтового металла различного диаметра из сталей всех профилей и марок, в том числе труднодеформируемых, жаропрочных, сложнолегированных и других специальных марок стали в горячем состоянии. 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00357" name="Picture 5" descr="i?id=56423534-1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575" y="46038"/>
            <a:ext cx="2282825" cy="1554162"/>
          </a:xfrm>
          <a:prstGeom prst="rect">
            <a:avLst/>
          </a:prstGeom>
          <a:noFill/>
        </p:spPr>
      </p:pic>
      <p:pic>
        <p:nvPicPr>
          <p:cNvPr id="100359" name="Picture 7" descr="i?id=46703953-70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5562600"/>
            <a:ext cx="1600200" cy="1295400"/>
          </a:xfrm>
          <a:prstGeom prst="rect">
            <a:avLst/>
          </a:prstGeom>
          <a:noFill/>
        </p:spPr>
      </p:pic>
      <p:sp>
        <p:nvSpPr>
          <p:cNvPr id="100360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791200" y="581501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ГОРНИЧНАЯ</a:t>
            </a:r>
          </a:p>
        </p:txBody>
      </p:sp>
      <p:pic>
        <p:nvPicPr>
          <p:cNvPr id="65539" name="Picture 3" descr="000359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5000" y="1447800"/>
            <a:ext cx="5486400" cy="3943350"/>
          </a:xfrm>
        </p:spPr>
      </p:pic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791200"/>
            <a:ext cx="8229600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Делает уборку в гостиничных номерах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Геолог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Задача геолога - выявление и оценка месторождений полезных ископаемых.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Работа связана с частыми командировками. Труд геолога - это труд в полевых условиях. Работа в ограниченном коллективе требует умения быть терпимым к другим людям.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Геологи могут работать в геолого-разведочных экспедициях, геофизических и буровых партиях, научно-исследовательских и проектных организациях.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01381" name="Picture 5" descr="i?id=357787463-20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2600" y="4876800"/>
            <a:ext cx="3197225" cy="1981200"/>
          </a:xfrm>
          <a:prstGeom prst="rect">
            <a:avLst/>
          </a:prstGeom>
          <a:noFill/>
        </p:spPr>
      </p:pic>
      <p:pic>
        <p:nvPicPr>
          <p:cNvPr id="101383" name="Picture 7" descr="i?id=31236870-24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0"/>
            <a:ext cx="30480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Гравёр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Профессия гравера – оставлять следы: линии и росчерки, буквы и виньетки. Он пишет не на бумаге, его материал – стекло, камень, металл, дерево, линолеум. Гравер – это художник или мастер, занимающийся вырезыванием изображений на пластинах из разных твердых материалов.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Придумать сюжет мастеру помогут воображение и образное мышление. Современному граверу на помощь приходят специальные компьютерные программы, позволяющие разработать изображение, а затем запрограммировать граверный станок на исполнение. Но компьютер при всех его возможностях – всего лишь средство, а настоящим автором всегда остается человек, который вкладывает в работу частицу своей души, свое видение мира, свою фантазию.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02405" name="Picture 5" descr="i?id=21590811-17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5105400"/>
            <a:ext cx="2286000" cy="1752600"/>
          </a:xfrm>
          <a:prstGeom prst="rect">
            <a:avLst/>
          </a:prstGeom>
          <a:noFill/>
        </p:spPr>
      </p:pic>
      <p:sp>
        <p:nvSpPr>
          <p:cNvPr id="102406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34000" y="581501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server2\data\Рабочие столы учителей\grigoryeva\Рабочий стол\Детский алфавит\Детский алфавит\буковки\А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\\fserver2\data\Рабочие столы учителей\grigoryeva\Рабочий стол\Детский алфавит\Детский алфавит\буковки\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9200" y="1524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\\fserver2\data\Рабочие столы учителей\grigoryeva\Рабочий стол\Детский алфавит\Детский алфавит\буковки\В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0" y="0"/>
            <a:ext cx="1303338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\\fserver2\data\Рабочие столы учителей\grigoryeva\Рабочий стол\Детский алфавит\Детский алфавит\буковки\Г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33800" y="152400"/>
            <a:ext cx="6064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\\fserver2\data\Рабочие столы учителей\grigoryeva\Рабочий стол\Детский алфавит\Детский алфавит\буковки\Д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343400" y="0"/>
            <a:ext cx="11128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\\fserver2\data\Рабочие столы учителей\grigoryeva\Рабочий стол\Детский алфавит\Детский алфавит\буковки\Е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638800" y="0"/>
            <a:ext cx="118903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\\fserver2\data\Рабочие столы учителей\grigoryeva\Рабочий стол\Детский алфавит\Детский алфавит\буковки\Ж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10400" y="0"/>
            <a:ext cx="13557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\\fserver2\data\Рабочие столы учителей\grigoryeva\Рабочий стол\Детский алфавит\Детский алфавит\буковки\З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0" y="1371600"/>
            <a:ext cx="14636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\\fserver2\data\Рабочие столы учителей\grigoryeva\Рабочий стол\Детский алфавит\Детский алфавит\буковки\И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752600" y="1295400"/>
            <a:ext cx="16859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К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3505200" y="1219200"/>
            <a:ext cx="1463675" cy="1497013"/>
          </a:xfrm>
          <a:prstGeom prst="rect">
            <a:avLst/>
          </a:prstGeom>
          <a:noFill/>
        </p:spPr>
      </p:pic>
      <p:pic>
        <p:nvPicPr>
          <p:cNvPr id="2061" name="Picture 13" descr="Л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5181600" y="1371600"/>
            <a:ext cx="1125538" cy="1346200"/>
          </a:xfrm>
          <a:prstGeom prst="rect">
            <a:avLst/>
          </a:prstGeom>
          <a:noFill/>
        </p:spPr>
      </p:pic>
      <p:pic>
        <p:nvPicPr>
          <p:cNvPr id="2062" name="Picture 14" descr="М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6477000" y="1752600"/>
            <a:ext cx="1392238" cy="1019175"/>
          </a:xfrm>
          <a:prstGeom prst="rect">
            <a:avLst/>
          </a:prstGeom>
          <a:noFill/>
        </p:spPr>
      </p:pic>
      <p:pic>
        <p:nvPicPr>
          <p:cNvPr id="2063" name="Picture 15" descr="Н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7523163" y="1447800"/>
            <a:ext cx="1620837" cy="1463675"/>
          </a:xfrm>
          <a:prstGeom prst="rect">
            <a:avLst/>
          </a:prstGeom>
          <a:noFill/>
        </p:spPr>
      </p:pic>
      <p:pic>
        <p:nvPicPr>
          <p:cNvPr id="2064" name="Picture 16" descr="О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0" y="2819400"/>
            <a:ext cx="1382713" cy="1155700"/>
          </a:xfrm>
          <a:prstGeom prst="rect">
            <a:avLst/>
          </a:prstGeom>
          <a:noFill/>
        </p:spPr>
      </p:pic>
      <p:pic>
        <p:nvPicPr>
          <p:cNvPr id="2065" name="Picture 17" descr="П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>
            <a:off x="1371600" y="2743200"/>
            <a:ext cx="1463675" cy="1573213"/>
          </a:xfrm>
          <a:prstGeom prst="rect">
            <a:avLst/>
          </a:prstGeom>
          <a:noFill/>
        </p:spPr>
      </p:pic>
      <p:pic>
        <p:nvPicPr>
          <p:cNvPr id="2066" name="Picture 18" descr="Р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2895600" y="2819400"/>
            <a:ext cx="1463675" cy="1477963"/>
          </a:xfrm>
          <a:prstGeom prst="rect">
            <a:avLst/>
          </a:prstGeom>
          <a:noFill/>
        </p:spPr>
      </p:pic>
      <p:pic>
        <p:nvPicPr>
          <p:cNvPr id="2067" name="Picture 19" descr="С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 cstate="email"/>
          <a:srcRect/>
          <a:stretch>
            <a:fillRect/>
          </a:stretch>
        </p:blipFill>
        <p:spPr bwMode="auto">
          <a:xfrm>
            <a:off x="4343400" y="2819400"/>
            <a:ext cx="1619250" cy="1463675"/>
          </a:xfrm>
          <a:prstGeom prst="rect">
            <a:avLst/>
          </a:prstGeom>
          <a:noFill/>
        </p:spPr>
      </p:pic>
      <p:pic>
        <p:nvPicPr>
          <p:cNvPr id="2068" name="Picture 20" descr="Т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 cstate="email"/>
          <a:srcRect/>
          <a:stretch>
            <a:fillRect/>
          </a:stretch>
        </p:blipFill>
        <p:spPr bwMode="auto">
          <a:xfrm>
            <a:off x="6019800" y="2590800"/>
            <a:ext cx="1463675" cy="1736725"/>
          </a:xfrm>
          <a:prstGeom prst="rect">
            <a:avLst/>
          </a:prstGeom>
          <a:noFill/>
        </p:spPr>
      </p:pic>
      <p:pic>
        <p:nvPicPr>
          <p:cNvPr id="2069" name="Picture 21" descr="У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 cstate="email"/>
          <a:srcRect/>
          <a:stretch>
            <a:fillRect/>
          </a:stretch>
        </p:blipFill>
        <p:spPr bwMode="auto">
          <a:xfrm>
            <a:off x="7391400" y="2819400"/>
            <a:ext cx="1463675" cy="1517650"/>
          </a:xfrm>
          <a:prstGeom prst="rect">
            <a:avLst/>
          </a:prstGeom>
          <a:noFill/>
        </p:spPr>
      </p:pic>
      <p:pic>
        <p:nvPicPr>
          <p:cNvPr id="2070" name="Picture 22" descr="Ф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 cstate="email"/>
          <a:srcRect/>
          <a:stretch>
            <a:fillRect/>
          </a:stretch>
        </p:blipFill>
        <p:spPr bwMode="auto">
          <a:xfrm>
            <a:off x="0" y="4114800"/>
            <a:ext cx="1928813" cy="1463675"/>
          </a:xfrm>
          <a:prstGeom prst="rect">
            <a:avLst/>
          </a:prstGeom>
          <a:noFill/>
        </p:spPr>
      </p:pic>
      <p:pic>
        <p:nvPicPr>
          <p:cNvPr id="2071" name="Picture 23" descr="Х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 cstate="email"/>
          <a:srcRect/>
          <a:stretch>
            <a:fillRect/>
          </a:stretch>
        </p:blipFill>
        <p:spPr bwMode="auto">
          <a:xfrm>
            <a:off x="1981200" y="4267200"/>
            <a:ext cx="1463675" cy="1463675"/>
          </a:xfrm>
          <a:prstGeom prst="rect">
            <a:avLst/>
          </a:prstGeom>
          <a:noFill/>
        </p:spPr>
      </p:pic>
      <p:pic>
        <p:nvPicPr>
          <p:cNvPr id="2072" name="Picture 24" descr="Ц">
            <a:hlinkClick r:id="rId44" action="ppaction://hlinksldjump"/>
          </p:cNvPr>
          <p:cNvPicPr>
            <a:picLocks noChangeAspect="1" noChangeArrowheads="1"/>
          </p:cNvPicPr>
          <p:nvPr/>
        </p:nvPicPr>
        <p:blipFill>
          <a:blip r:embed="rId45" cstate="email"/>
          <a:srcRect/>
          <a:stretch>
            <a:fillRect/>
          </a:stretch>
        </p:blipFill>
        <p:spPr bwMode="auto">
          <a:xfrm>
            <a:off x="3429000" y="4267200"/>
            <a:ext cx="1481138" cy="1463675"/>
          </a:xfrm>
          <a:prstGeom prst="rect">
            <a:avLst/>
          </a:prstGeom>
          <a:noFill/>
        </p:spPr>
      </p:pic>
      <p:pic>
        <p:nvPicPr>
          <p:cNvPr id="2073" name="Picture 25" descr="Ч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 cstate="email"/>
          <a:srcRect/>
          <a:stretch>
            <a:fillRect/>
          </a:stretch>
        </p:blipFill>
        <p:spPr bwMode="auto">
          <a:xfrm>
            <a:off x="4800600" y="4191000"/>
            <a:ext cx="1463675" cy="1520825"/>
          </a:xfrm>
          <a:prstGeom prst="rect">
            <a:avLst/>
          </a:prstGeom>
          <a:noFill/>
        </p:spPr>
      </p:pic>
      <p:pic>
        <p:nvPicPr>
          <p:cNvPr id="2074" name="Picture 26" descr="Ш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 cstate="email"/>
          <a:srcRect/>
          <a:stretch>
            <a:fillRect/>
          </a:stretch>
        </p:blipFill>
        <p:spPr bwMode="auto">
          <a:xfrm>
            <a:off x="6019800" y="3962400"/>
            <a:ext cx="1463675" cy="1743075"/>
          </a:xfrm>
          <a:prstGeom prst="rect">
            <a:avLst/>
          </a:prstGeom>
          <a:noFill/>
        </p:spPr>
      </p:pic>
      <p:pic>
        <p:nvPicPr>
          <p:cNvPr id="2075" name="Picture 27" descr="Щ"/>
          <p:cNvPicPr>
            <a:picLocks noChangeAspect="1" noChangeArrowheads="1"/>
          </p:cNvPicPr>
          <p:nvPr/>
        </p:nvPicPr>
        <p:blipFill>
          <a:blip r:embed="rId50" cstate="email"/>
          <a:srcRect/>
          <a:stretch>
            <a:fillRect/>
          </a:stretch>
        </p:blipFill>
        <p:spPr bwMode="auto">
          <a:xfrm>
            <a:off x="7400925" y="4191000"/>
            <a:ext cx="1743075" cy="1463675"/>
          </a:xfrm>
          <a:prstGeom prst="rect">
            <a:avLst/>
          </a:prstGeom>
          <a:noFill/>
        </p:spPr>
      </p:pic>
      <p:pic>
        <p:nvPicPr>
          <p:cNvPr id="2076" name="Picture 28" descr="Э">
            <a:hlinkClick r:id="rId51" action="ppaction://hlinksldjump"/>
          </p:cNvPr>
          <p:cNvPicPr>
            <a:picLocks noChangeAspect="1" noChangeArrowheads="1"/>
          </p:cNvPicPr>
          <p:nvPr/>
        </p:nvPicPr>
        <p:blipFill>
          <a:blip r:embed="rId52" cstate="email"/>
          <a:srcRect/>
          <a:stretch>
            <a:fillRect/>
          </a:stretch>
        </p:blipFill>
        <p:spPr bwMode="auto">
          <a:xfrm>
            <a:off x="838200" y="5294313"/>
            <a:ext cx="1463675" cy="1563687"/>
          </a:xfrm>
          <a:prstGeom prst="rect">
            <a:avLst/>
          </a:prstGeom>
          <a:noFill/>
        </p:spPr>
      </p:pic>
      <p:pic>
        <p:nvPicPr>
          <p:cNvPr id="2078" name="Picture 30" descr="Ю">
            <a:hlinkClick r:id="rId53" action="ppaction://hlinksldjump"/>
          </p:cNvPr>
          <p:cNvPicPr>
            <a:picLocks noChangeAspect="1" noChangeArrowheads="1"/>
          </p:cNvPicPr>
          <p:nvPr/>
        </p:nvPicPr>
        <p:blipFill>
          <a:blip r:embed="rId54" cstate="email"/>
          <a:srcRect/>
          <a:stretch>
            <a:fillRect/>
          </a:stretch>
        </p:blipFill>
        <p:spPr bwMode="auto">
          <a:xfrm>
            <a:off x="3276600" y="5319713"/>
            <a:ext cx="2057400" cy="1538287"/>
          </a:xfrm>
          <a:prstGeom prst="rect">
            <a:avLst/>
          </a:prstGeom>
          <a:noFill/>
        </p:spPr>
      </p:pic>
      <p:pic>
        <p:nvPicPr>
          <p:cNvPr id="2079" name="Picture 31" descr="Я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 cstate="email"/>
          <a:srcRect/>
          <a:stretch>
            <a:fillRect/>
          </a:stretch>
        </p:blipFill>
        <p:spPr bwMode="auto">
          <a:xfrm>
            <a:off x="6019800" y="5746750"/>
            <a:ext cx="1524000" cy="111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/>
              <a:t>Кто такой доктор? Доктор – это такой человек, который лечит больных людей. Доктор прописывает лекарства больным людям.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	Доктора бывают разные. Одни делают операции, другие проводят обследования разных органов человека. Например, Окулист наблюдает за глазами больного, ЛОР осматривает горло, нос и уши пациента, назначая лечение.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	Доктор, который называется Травматолог, осматривает больных с переломами и ушибами ног, рук, головы, пальцев. Ему в работе помогает рентгеновский аппарат.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Дизайнер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Дизайнеры - художники-оформители, специалисты в области дизайна; люди, занимающиеся дизайном, то есть внешним видом, оформлением чего-либо.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Профессия дизайнер подразумевает творчество, грамотность, и знания необходимые для того, чтобы творить красивые вещи. Но часто художественное видение заказчика и исполнителя не совпадают. Из-за чего приходится либо убеждать в необходимости конкретного дизайнерского решения, либо соглашаться с поправками.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Основное, что требуется от людей этой профессии чутье художника и эстетический вкус. Дизайн стремится охватить все аспекты окружающей человека среды, которая обусловлена промышленным производством.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Объектом дизайна может стать практически любое новое техническое промышленное изделие (комплект, ансамбль, комплекс, система) в любой сфере жизнедеятельности людей, где социально-культурно обусловлено человеческое общение.</a:t>
            </a:r>
          </a:p>
        </p:txBody>
      </p:sp>
      <p:pic>
        <p:nvPicPr>
          <p:cNvPr id="27653" name="Picture 5" descr="i?id=370562937-3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0" y="0"/>
            <a:ext cx="2133600" cy="1571625"/>
          </a:xfrm>
          <a:prstGeom prst="rect">
            <a:avLst/>
          </a:prstGeom>
          <a:noFill/>
        </p:spPr>
      </p:pic>
      <p:pic>
        <p:nvPicPr>
          <p:cNvPr id="27655" name="Picture 7" descr="i?id=159174750-26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0"/>
            <a:ext cx="2133600" cy="155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752" y="457200"/>
            <a:ext cx="8686800" cy="841248"/>
          </a:xfrm>
          <a:noFill/>
          <a:ln/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Дизайнер интерьера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5843" name="Содержимое 4"/>
          <p:cNvSpPr txBox="1">
            <a:spLocks/>
          </p:cNvSpPr>
          <p:nvPr/>
        </p:nvSpPr>
        <p:spPr bwMode="auto">
          <a:xfrm>
            <a:off x="304800" y="1714500"/>
            <a:ext cx="54816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400" b="1">
                <a:solidFill>
                  <a:schemeClr val="tx2"/>
                </a:solidFill>
                <a:latin typeface="Franklin Gothic Book" pitchFamily="34" charset="0"/>
              </a:rPr>
              <a:t>Профессия дизайнер является в наши дни одной из самых высокооплачиваемых и престижных профессий. Дизайнер занимается проектом и дизайном помещений - жилых домов, офисов, общественных заведений. Дизайнер должен уметь продумать все детали проекта: объемно-пространственную композицию интерьера, стилевое решение, подобрать отделочные материалы, мебель и оборудование.</a:t>
            </a:r>
          </a:p>
        </p:txBody>
      </p:sp>
      <p:pic>
        <p:nvPicPr>
          <p:cNvPr id="35844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1643063"/>
            <a:ext cx="25003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0" y="4143375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ДВОРНИК</a:t>
            </a:r>
          </a:p>
        </p:txBody>
      </p:sp>
      <p:pic>
        <p:nvPicPr>
          <p:cNvPr id="63491" name="Picture 3" descr="dvorni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00200" y="1371600"/>
            <a:ext cx="5943600" cy="3854450"/>
          </a:xfrm>
        </p:spPr>
      </p:pic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562600"/>
            <a:ext cx="8229600" cy="5635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Заботится о чистоте на улицах</a:t>
            </a:r>
          </a:p>
        </p:txBody>
      </p:sp>
      <p:sp>
        <p:nvSpPr>
          <p:cNvPr id="6349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Егерь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85860"/>
            <a:ext cx="8229600" cy="4525963"/>
          </a:xfrm>
        </p:spPr>
        <p:txBody>
          <a:bodyPr/>
          <a:lstStyle/>
          <a:p>
            <a:pPr lvl="1"/>
            <a:r>
              <a:rPr lang="ru-RU" dirty="0" smtClean="0"/>
              <a:t>(от нем. </a:t>
            </a:r>
            <a:r>
              <a:rPr lang="ru-RU" dirty="0" err="1" smtClean="0"/>
              <a:t>Jager</a:t>
            </a:r>
            <a:r>
              <a:rPr lang="ru-RU" dirty="0" smtClean="0"/>
              <a:t> - охотник) - должностное лицо в охотничьих хозяйствах России; специалист-охотник, обслуживающий охотников-любителей. Контролирует соблюдение правил природопользования и законов об охоте.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3429" name="Picture 5" descr="i?id=62470947-69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4038600"/>
            <a:ext cx="2419350" cy="2819400"/>
          </a:xfrm>
          <a:prstGeom prst="rect">
            <a:avLst/>
          </a:prstGeom>
          <a:noFill/>
        </p:spPr>
      </p:pic>
      <p:pic>
        <p:nvPicPr>
          <p:cNvPr id="103431" name="Picture 7" descr="i?id=374775158-36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3810000"/>
            <a:ext cx="2514600" cy="3048000"/>
          </a:xfrm>
          <a:prstGeom prst="rect">
            <a:avLst/>
          </a:prstGeom>
          <a:noFill/>
        </p:spPr>
      </p:pic>
      <p:pic>
        <p:nvPicPr>
          <p:cNvPr id="103433" name="Picture 9" descr="i?id=151335972-26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39075" y="0"/>
            <a:ext cx="13049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Египтолог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smtClean="0"/>
              <a:t>Учёный, занимающийся изучением древнего Египта.</a:t>
            </a:r>
            <a:r>
              <a:rPr lang="ru-RU" smtClean="0"/>
              <a:t> </a:t>
            </a:r>
          </a:p>
        </p:txBody>
      </p:sp>
      <p:pic>
        <p:nvPicPr>
          <p:cNvPr id="178180" name="Picture 4" descr="tutanh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2895600"/>
            <a:ext cx="23622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1" name="Picture 5" descr="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2819400"/>
            <a:ext cx="29051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2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Журналист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Журналист всегда на переднем крае событий, там, где рождается новое. Конечный результат труда журналиста – материал (информационная заметка, статья, очерк в газету, теле- или радиопередача). Этому предшествует кропотливая работа </a:t>
            </a:r>
          </a:p>
        </p:txBody>
      </p:sp>
      <p:pic>
        <p:nvPicPr>
          <p:cNvPr id="104453" name="Picture 5" descr="i?id=162192463-65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0800" y="4572000"/>
            <a:ext cx="27432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Жестянщик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Жестянщик занимается изготовлением, ремонтом и установкой простых и сложных деталей, изделий и узлов из листового металла, прессованных профилей и труб по чертежам, шаблонам и образцам, сферических и фигурных изделий больших размеров с применением приспособлений и пневматических приборов; изготавливает простые и сложные шаблоны по чертежу и по деталям; производит прямолинейную ручную резку листового металла и резку фасонных заготовок всех размеров по шаблонам и разметке, а также резку деталей и изделий криволинейного контура из листового металла всех марок и сплавов на приводных станках; производит пайку изделий и деталей из различных металлов и сплавов оловом, медью, серебром и т.д.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05477" name="Picture 5" descr="i?id=111667579-3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4572000"/>
            <a:ext cx="1600200" cy="2286000"/>
          </a:xfrm>
          <a:prstGeom prst="rect">
            <a:avLst/>
          </a:prstGeom>
          <a:noFill/>
        </p:spPr>
      </p:pic>
      <p:sp>
        <p:nvSpPr>
          <p:cNvPr id="105478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5480" name="Picture 8" descr="i?id=187859933-44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46038"/>
            <a:ext cx="2740025" cy="1554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Закройщик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Закройщик работает в ателье по индивидуальному пошиву и ремонту одежды. В общении с клиентом выясняет его пожелания, уточняет заказ. В случае необходимости дает совет в выборе фасона будущего изделия, основанный на профессиональной оценке особенностей фигуры клиента, назначения и пошивочных свойств ткани, направлений моды. Снимает необходимые мерки. Зарисовывает выбранный вариант фасона, составляет паспорт заказа. Изготавливает лекала для раскроя. Выполняет экономную раскладку лекала на ткани и производит раскрой (при ремонте перекраивает отдельные детали). Распределяет операции пошива между мастерами пошивочной бригады, учитывая при этом уровень мастерства каждого работника. Проводит примерку и сдачу заказа клиенту. 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06501" name="Picture 5" descr="i?id=15101172-32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4800600"/>
            <a:ext cx="3124200" cy="2057400"/>
          </a:xfrm>
          <a:prstGeom prst="rect">
            <a:avLst/>
          </a:prstGeom>
          <a:noFill/>
        </p:spPr>
      </p:pic>
      <p:pic>
        <p:nvPicPr>
          <p:cNvPr id="106503" name="Picture 7" descr="i?id=385993172-09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971800" cy="1676400"/>
          </a:xfrm>
          <a:prstGeom prst="rect">
            <a:avLst/>
          </a:prstGeom>
          <a:noFill/>
        </p:spPr>
      </p:pic>
      <p:sp>
        <p:nvSpPr>
          <p:cNvPr id="106504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Инженер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Как построить надёжный мост через реку? Как заставить ветер и воду работать на пользу человека?Как создать новый автомобиль или самолёт? Чтобы ответить на эти вопросы, нужно очень хорошо знать многие науки: физику, математику, химию, черчение и др. Человека, который изучил все эти науки и с их помощью может сконструировать мост или автомобиль, называют инженером. </a:t>
            </a:r>
          </a:p>
        </p:txBody>
      </p:sp>
      <p:pic>
        <p:nvPicPr>
          <p:cNvPr id="89095" name="Picture 7" descr="i?id=326075070-22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676400"/>
            <a:ext cx="1981200" cy="1600200"/>
          </a:xfrm>
          <a:prstGeom prst="rect">
            <a:avLst/>
          </a:prstGeom>
          <a:noFill/>
        </p:spPr>
      </p:pic>
      <p:pic>
        <p:nvPicPr>
          <p:cNvPr id="89097" name="Picture 9" descr="i?id=13407420-05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1400" y="5486400"/>
            <a:ext cx="1428750" cy="1076325"/>
          </a:xfrm>
          <a:prstGeom prst="rect">
            <a:avLst/>
          </a:prstGeom>
          <a:noFill/>
        </p:spPr>
      </p:pic>
      <p:pic>
        <p:nvPicPr>
          <p:cNvPr id="89099" name="Picture 11" descr="i?id=201540372-52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2600" y="3962400"/>
            <a:ext cx="21336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457200" y="142852"/>
            <a:ext cx="8229600" cy="582594"/>
          </a:xfrm>
        </p:spPr>
        <p:txBody>
          <a:bodyPr lIns="0" rIns="0" bIns="0" anchor="b"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такое профессия?</a:t>
            </a:r>
          </a:p>
        </p:txBody>
      </p:sp>
      <p:sp>
        <p:nvSpPr>
          <p:cNvPr id="15363" name="Подзаголовок 11"/>
          <p:cNvSpPr>
            <a:spLocks noGrp="1"/>
          </p:cNvSpPr>
          <p:nvPr>
            <p:ph idx="4294967295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pPr marL="273050" indent="-273050"/>
            <a:r>
              <a:rPr lang="ru-RU" dirty="0" smtClean="0"/>
              <a:t>Профессия - Род трудовой деятельности, занятий, требующих специальной подготовки.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5364" name="Picture 2" descr="Картинка 39 из 1571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3000372"/>
            <a:ext cx="50768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Имиджмейкер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специалист, который профессионально занимается формированием образа клиента. В конкретную профессию имиджелогия оформилась сравнительно недавно. </a:t>
            </a:r>
            <a:br>
              <a:rPr lang="ru-RU" smtClean="0"/>
            </a:br>
            <a:endParaRPr lang="ru-RU" smtClean="0"/>
          </a:p>
        </p:txBody>
      </p:sp>
      <p:pic>
        <p:nvPicPr>
          <p:cNvPr id="107525" name="Picture 5" descr="i?id=317172636-29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0" y="3505200"/>
            <a:ext cx="2667000" cy="2971800"/>
          </a:xfrm>
          <a:prstGeom prst="rect">
            <a:avLst/>
          </a:prstGeom>
          <a:noFill/>
        </p:spPr>
      </p:pic>
      <p:pic>
        <p:nvPicPr>
          <p:cNvPr id="107527" name="Picture 7" descr="i?id=336579074-20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4343400"/>
            <a:ext cx="2543175" cy="2114550"/>
          </a:xfrm>
          <a:prstGeom prst="rect">
            <a:avLst/>
          </a:prstGeom>
          <a:noFill/>
        </p:spPr>
      </p:pic>
      <p:sp>
        <p:nvSpPr>
          <p:cNvPr id="107528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181600" y="581501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КОСМОНАВТ</a:t>
            </a:r>
          </a:p>
        </p:txBody>
      </p:sp>
      <p:pic>
        <p:nvPicPr>
          <p:cNvPr id="71683" name="Picture 3" descr="000336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00400" y="1371600"/>
            <a:ext cx="3111500" cy="4191000"/>
          </a:xfrm>
        </p:spPr>
      </p:pic>
      <p:sp>
        <p:nvSpPr>
          <p:cNvPr id="71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867400"/>
            <a:ext cx="8229600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Летает в космос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Каскадёр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Профессия в кинематографе, исполнитель сложных и опасных трюков.Нередко каскадёр принимает участие в создании специального реквизита, костюмов, механизмов страховки, декораций, с помощью которых выполняется трюк, а также в подготовке пиротехнических средств, создающих иллюзию опасной ситуации.Зачастую каскадёры подменяют, т.е. дублируют актёров в кадре на время выполнения трюков.Поэтому каскадёру нужно не только хорошо владеть техникой выполнения различных трюков, но и уметь определённым образом перевоплощаться.</a:t>
            </a:r>
          </a:p>
        </p:txBody>
      </p:sp>
      <p:pic>
        <p:nvPicPr>
          <p:cNvPr id="86021" name="Picture 5" descr="i?id=2925825-2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575" y="46038"/>
            <a:ext cx="2511425" cy="1630362"/>
          </a:xfrm>
          <a:prstGeom prst="rect">
            <a:avLst/>
          </a:prstGeom>
          <a:noFill/>
        </p:spPr>
      </p:pic>
      <p:pic>
        <p:nvPicPr>
          <p:cNvPr id="86023" name="Picture 7" descr="i?id=411762931-2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5257800"/>
            <a:ext cx="2286000" cy="1600200"/>
          </a:xfrm>
          <a:prstGeom prst="rect">
            <a:avLst/>
          </a:prstGeom>
          <a:noFill/>
        </p:spPr>
      </p:pic>
      <p:pic>
        <p:nvPicPr>
          <p:cNvPr id="86025" name="Picture 9" descr="i?id=945184-31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3200" y="0"/>
            <a:ext cx="25908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Кинолог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Большинство людей занимаются собаками как любители, но есть и такие, для которых работа с четвероногим другом – содержание и суть их профессии. Они называются кинологами. Таким образом, кинология – наука о собаках и их разведении. </a:t>
            </a:r>
            <a:br>
              <a:rPr lang="ru-RU" smtClean="0"/>
            </a:br>
            <a:endParaRPr lang="ru-RU" smtClean="0"/>
          </a:p>
        </p:txBody>
      </p:sp>
      <p:pic>
        <p:nvPicPr>
          <p:cNvPr id="108549" name="Picture 5" descr="i?id=94641915-65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5075238"/>
            <a:ext cx="3121025" cy="1782762"/>
          </a:xfrm>
          <a:prstGeom prst="rect">
            <a:avLst/>
          </a:prstGeom>
          <a:noFill/>
        </p:spPr>
      </p:pic>
      <p:pic>
        <p:nvPicPr>
          <p:cNvPr id="108551" name="Picture 7" descr="i?id=324920638-41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46038"/>
            <a:ext cx="2968625" cy="1477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Кондитер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Процесс производства мучных изделий имеет множество ручных операций, выполняемых кондитером с помощью специальных инструментов: скалок, лопаток, ножей и т.п. Кондитер приготавливает различные виды теста, кремов, начинок; заготавливает сырье по заданной рецептуре: замешивает, сбивает, раскатывает тесто; разделывает полученные полуфабрикаты, нарезает, формирует, выпекает их; отделывает изделия кремом, помадкой, шоколадом и пр.; проверяет вес готовых изделий.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109575" name="Picture 7" descr="i?id=247292436-7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1066800"/>
            <a:ext cx="2028825" cy="2266950"/>
          </a:xfrm>
          <a:prstGeom prst="rect">
            <a:avLst/>
          </a:prstGeom>
          <a:noFill/>
        </p:spPr>
      </p:pic>
      <p:pic>
        <p:nvPicPr>
          <p:cNvPr id="109577" name="Picture 9" descr="i?id=68437795-53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3733800"/>
            <a:ext cx="2343150" cy="2286000"/>
          </a:xfrm>
          <a:prstGeom prst="rect">
            <a:avLst/>
          </a:prstGeom>
          <a:noFill/>
        </p:spPr>
      </p:pic>
      <p:pic>
        <p:nvPicPr>
          <p:cNvPr id="109579" name="Picture 11" descr="i?id=13986875-08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381000"/>
            <a:ext cx="142875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Криэйтор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Криэйтором сегодня принято называть, прежде всего, конкретного директора компании, т.е. человека, который отвечает за разработку, ведение и контроль рекламных проектов. Кроме того, криэйторами с полным правом можно считать и находящихся в его подчинении копирайтеров – создателей рекламных текстов, а также арт-директоров - специалистов, определяющих основную идею работы и делающих эскизы проектов. На практике должности креативного директора и арт-директора нередко совмещаются </a:t>
            </a:r>
          </a:p>
        </p:txBody>
      </p:sp>
      <p:pic>
        <p:nvPicPr>
          <p:cNvPr id="111623" name="Picture 7" descr="i?id=105448536-70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9200"/>
            <a:ext cx="2305050" cy="1914525"/>
          </a:xfrm>
          <a:prstGeom prst="rect">
            <a:avLst/>
          </a:prstGeom>
          <a:noFill/>
        </p:spPr>
      </p:pic>
      <p:pic>
        <p:nvPicPr>
          <p:cNvPr id="111625" name="Picture 9" descr="i?id=71024345-09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8400" y="3505200"/>
            <a:ext cx="2057400" cy="2200275"/>
          </a:xfrm>
          <a:prstGeom prst="rect">
            <a:avLst/>
          </a:prstGeom>
          <a:noFill/>
        </p:spPr>
      </p:pic>
      <p:sp>
        <p:nvSpPr>
          <p:cNvPr id="111626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Лётчик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400" smtClean="0"/>
              <a:t>Лётчик — человек, управляющий летательным аппаратом. Синонимы: пилот, авиатор.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Наиболее часто лётчиков делят на военных, гражданских и любителей. Существуют также лётчики экспериментальной авиации, производящие испытания новых воздушных судов.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Летчик, выполняющий функции первого пилота, управляет самолетом, принимает решения о действиях экипажа в сложных ситуациях. Полет состоит из нескольких этапов: взлет, набор высоты, горизонтальное движение, снижение и посадка. Получив разрешение авиадиспетчера, первый пилот выруливает на взлетно-посадочную полосу, где самолет берет разгон и, оторвавшись от земли, набирает высоту. Задача первого пилота - управлять самолетом так, чтобы он оказался в нужное время в каждой из точек, соответствующих расчетной траектории. Для этого пилот должен все время сравнивать показания приборов с расчетными данными, одновременно контролируя работу шести – семи устройств. 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Взлет и посадка – самые ответственные моменты полета. Ведь вблизи аэродрома в воздухе может находиться несколько бортов. Малейшее отклонение от расчетной траектории грозит столкновением. При взлете и посадке пилот не только отслеживает информацию, но и мысленно анализирует ее, сопоставляя данные приборов с тем, что он видит из окна кабины: учитывает погодные условия, движение других самолетов и особенности управления конкретным воздушным судном. При этом он опирается как на показания приборов, так и на специфическое чувство полета, которое складывается из звука работающего двигателя, ощущений вибрации и крена. Любая ошибка в управлении грозит гибелью людей. </a:t>
            </a:r>
          </a:p>
        </p:txBody>
      </p:sp>
      <p:pic>
        <p:nvPicPr>
          <p:cNvPr id="25605" name="Picture 5" descr="i?id=316796591-40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0"/>
            <a:ext cx="2209800" cy="1600200"/>
          </a:xfrm>
          <a:prstGeom prst="rect">
            <a:avLst/>
          </a:prstGeom>
          <a:noFill/>
        </p:spPr>
      </p:pic>
      <p:pic>
        <p:nvPicPr>
          <p:cNvPr id="25607" name="Picture 7" descr="i?id=433123622-50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0"/>
            <a:ext cx="2438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ЛЕТЧИК</a:t>
            </a:r>
          </a:p>
        </p:txBody>
      </p:sp>
      <p:pic>
        <p:nvPicPr>
          <p:cNvPr id="69635" name="Picture 3" descr="22134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5000" y="1371600"/>
            <a:ext cx="5715000" cy="3808413"/>
          </a:xfrm>
        </p:spPr>
      </p:pic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10200"/>
            <a:ext cx="822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Управляет самолетом, вертолетом, истребителем</a:t>
            </a:r>
          </a:p>
        </p:txBody>
      </p:sp>
      <p:sp>
        <p:nvSpPr>
          <p:cNvPr id="6963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МУЗЫКАНТ</a:t>
            </a:r>
          </a:p>
        </p:txBody>
      </p:sp>
      <p:pic>
        <p:nvPicPr>
          <p:cNvPr id="43011" name="Picture 3" descr="000345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76400" y="1371600"/>
            <a:ext cx="5791200" cy="3852863"/>
          </a:xfrm>
        </p:spPr>
      </p:pic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Играет на музыкальных инструментах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400" smtClean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600200"/>
            <a:ext cx="4259262" cy="48529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	</a:t>
            </a:r>
            <a:r>
              <a:rPr lang="ru-RU" sz="3300" smtClean="0"/>
              <a:t>Для тех девушек, которые любят </a:t>
            </a:r>
            <a:r>
              <a:rPr lang="ru-RU" sz="3300" smtClean="0">
                <a:solidFill>
                  <a:srgbClr val="FF0000"/>
                </a:solidFill>
              </a:rPr>
              <a:t>моду,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300" smtClean="0"/>
              <a:t>	</a:t>
            </a:r>
            <a:r>
              <a:rPr lang="ru-RU" sz="3300" smtClean="0">
                <a:solidFill>
                  <a:srgbClr val="0000FF"/>
                </a:solidFill>
              </a:rPr>
              <a:t>наряды известных дизайнеров,</a:t>
            </a:r>
            <a:r>
              <a:rPr lang="ru-RU" sz="3300" smtClean="0"/>
              <a:t> </a:t>
            </a:r>
            <a:r>
              <a:rPr lang="ru-RU" sz="3300" smtClean="0">
                <a:solidFill>
                  <a:srgbClr val="009900"/>
                </a:solidFill>
              </a:rPr>
              <a:t>путешествия по всему миру,</a:t>
            </a:r>
            <a:r>
              <a:rPr lang="ru-RU" sz="3300" smtClean="0"/>
              <a:t> профессия модель является увлекательной и любимой. </a:t>
            </a:r>
          </a:p>
        </p:txBody>
      </p:sp>
      <p:pic>
        <p:nvPicPr>
          <p:cNvPr id="76805" name="Picture 5" descr="18. Модель в элегантном наряде на шоу Victoria's Secret. (Jason Kempin / Getty Images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210050" cy="1108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АКТЕР   /  АКТРИСА</a:t>
            </a:r>
          </a:p>
        </p:txBody>
      </p:sp>
      <p:pic>
        <p:nvPicPr>
          <p:cNvPr id="49155" name="Picture 3" descr="0003355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95400" y="1371600"/>
            <a:ext cx="2782888" cy="4114800"/>
          </a:xfrm>
        </p:spPr>
      </p:pic>
      <p:pic>
        <p:nvPicPr>
          <p:cNvPr id="49156" name="Picture 4" descr="000335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495800" y="1371600"/>
            <a:ext cx="3705225" cy="4038600"/>
          </a:xfrm>
        </p:spPr>
      </p:pic>
      <p:sp>
        <p:nvSpPr>
          <p:cNvPr id="4915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715000"/>
            <a:ext cx="8229600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Играет в театре и снимается в кино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 smtClean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600200"/>
            <a:ext cx="5111750" cy="49244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	</a:t>
            </a:r>
            <a:r>
              <a:rPr lang="ru-RU" sz="3300" b="1" smtClean="0">
                <a:solidFill>
                  <a:srgbClr val="FF0000"/>
                </a:solidFill>
              </a:rPr>
              <a:t>Модель</a:t>
            </a:r>
            <a:r>
              <a:rPr lang="ru-RU" sz="3300" smtClean="0"/>
              <a:t> — это</a:t>
            </a:r>
            <a:r>
              <a:rPr lang="en-US" sz="3300" smtClean="0"/>
              <a:t> </a:t>
            </a:r>
            <a:r>
              <a:rPr lang="ru-RU" sz="3300" smtClean="0"/>
              <a:t>человек (мужчина, женщина, ребёнок), демонстрирующий модели одежды на показах. </a:t>
            </a:r>
          </a:p>
        </p:txBody>
      </p:sp>
      <p:pic>
        <p:nvPicPr>
          <p:cNvPr id="77829" name="Picture 5" descr="16. Victoria's Secret отдала дань Красной Шапочке этим сексуальным нарядом. (Jason Kempin / Getty Images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176713" cy="9240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D60093"/>
                </a:solidFill>
              </a:rPr>
              <a:t>Обязанности:</a:t>
            </a:r>
            <a:endParaRPr lang="ru-RU" smtClean="0">
              <a:solidFill>
                <a:srgbClr val="D60093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4608512" cy="5543550"/>
          </a:xfrm>
        </p:spPr>
        <p:txBody>
          <a:bodyPr/>
          <a:lstStyle/>
          <a:p>
            <a:r>
              <a:rPr lang="ru-RU" sz="3000" smtClean="0"/>
              <a:t>демонстрация моделей одежды на подиумах,</a:t>
            </a:r>
          </a:p>
          <a:p>
            <a:r>
              <a:rPr lang="ru-RU" sz="3000" smtClean="0"/>
              <a:t>стремление подчеркнуть их преимущества,</a:t>
            </a:r>
          </a:p>
          <a:p>
            <a:r>
              <a:rPr lang="ru-RU" sz="3000" smtClean="0"/>
              <a:t>участие в рекламных съемках, и процессе изготовления вещей в рабочих примерках.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400" smtClean="0"/>
          </a:p>
        </p:txBody>
      </p:sp>
      <p:pic>
        <p:nvPicPr>
          <p:cNvPr id="78853" name="Picture 5" descr="243-990x8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196975"/>
            <a:ext cx="4105275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9933FF"/>
                </a:solidFill>
              </a:rPr>
              <a:t>Необходимый набор знаний:</a:t>
            </a:r>
            <a:endParaRPr lang="ru-RU" sz="4000" smtClean="0">
              <a:solidFill>
                <a:srgbClr val="9933FF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800" smtClean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актерское мастерство,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основы хореографии,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искусство макияжа,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этика поведения,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основные направления моды</a:t>
            </a:r>
            <a:endParaRPr lang="en-US" sz="2800" smtClean="0"/>
          </a:p>
          <a:p>
            <a:pPr>
              <a:lnSpc>
                <a:spcPct val="90000"/>
              </a:lnSpc>
            </a:pPr>
            <a:r>
              <a:rPr lang="ru-RU" sz="2800" smtClean="0"/>
              <a:t>знание иностранных языков.</a:t>
            </a:r>
          </a:p>
        </p:txBody>
      </p:sp>
      <p:pic>
        <p:nvPicPr>
          <p:cNvPr id="79877" name="Picture 5" descr="234-733x9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196975"/>
            <a:ext cx="4086225" cy="551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6699FF"/>
                </a:solidFill>
              </a:rPr>
              <a:t>Личные качества</a:t>
            </a:r>
            <a:endParaRPr lang="ru-RU" smtClean="0">
              <a:solidFill>
                <a:srgbClr val="6699FF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 smtClean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smtClean="0"/>
              <a:t>выносливость;</a:t>
            </a:r>
          </a:p>
          <a:p>
            <a:r>
              <a:rPr lang="ru-RU" sz="2400" smtClean="0"/>
              <a:t>экспрессивность;</a:t>
            </a:r>
          </a:p>
          <a:p>
            <a:r>
              <a:rPr lang="ru-RU" sz="2400" smtClean="0"/>
              <a:t>эмоциональность;</a:t>
            </a:r>
          </a:p>
          <a:p>
            <a:r>
              <a:rPr lang="ru-RU" sz="2400" smtClean="0"/>
              <a:t>настойчивость;</a:t>
            </a:r>
          </a:p>
          <a:p>
            <a:r>
              <a:rPr lang="ru-RU" sz="2400" smtClean="0"/>
              <a:t>чувствительность;</a:t>
            </a:r>
          </a:p>
          <a:p>
            <a:r>
              <a:rPr lang="ru-RU" sz="2400" smtClean="0"/>
              <a:t>сила воли;</a:t>
            </a:r>
          </a:p>
          <a:p>
            <a:r>
              <a:rPr lang="ru-RU" sz="2400" smtClean="0"/>
              <a:t>целеустремленность;</a:t>
            </a:r>
          </a:p>
          <a:p>
            <a:r>
              <a:rPr lang="ru-RU" sz="2400" smtClean="0"/>
              <a:t>коммуникабельность;</a:t>
            </a:r>
          </a:p>
          <a:p>
            <a:r>
              <a:rPr lang="ru-RU" sz="2400" smtClean="0"/>
              <a:t>интуитивность.</a:t>
            </a:r>
          </a:p>
        </p:txBody>
      </p:sp>
      <p:pic>
        <p:nvPicPr>
          <p:cNvPr id="80901" name="Picture 5" descr="15. Модель позирует в ассиметричном наряде на шоу Victoria's Secret. (Jason Kempin / Getty Images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196975"/>
            <a:ext cx="3143250" cy="679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260350"/>
            <a:ext cx="454342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	</a:t>
            </a:r>
            <a:r>
              <a:rPr lang="ru-RU" sz="2800" smtClean="0">
                <a:solidFill>
                  <a:srgbClr val="008000"/>
                </a:solidFill>
              </a:rPr>
              <a:t>Профессия модели считается престижной и высокооплачиваемой. </a:t>
            </a:r>
          </a:p>
          <a:p>
            <a:pPr>
              <a:buFontTx/>
              <a:buNone/>
            </a:pPr>
            <a:r>
              <a:rPr lang="ru-RU" sz="2800" smtClean="0"/>
              <a:t>	</a:t>
            </a:r>
            <a:r>
              <a:rPr lang="ru-RU" sz="2800" smtClean="0">
                <a:solidFill>
                  <a:srgbClr val="000099"/>
                </a:solidFill>
              </a:rPr>
              <a:t>Возможности карьерного роста присутствуют. </a:t>
            </a:r>
          </a:p>
          <a:p>
            <a:pPr>
              <a:buFontTx/>
              <a:buNone/>
            </a:pPr>
            <a:r>
              <a:rPr lang="ru-RU" sz="2800" smtClean="0"/>
              <a:t>	</a:t>
            </a:r>
            <a:r>
              <a:rPr lang="ru-RU" sz="2800" smtClean="0">
                <a:solidFill>
                  <a:srgbClr val="CC0000"/>
                </a:solidFill>
              </a:rPr>
              <a:t>Топ-модель может обрести известность и получать приглашения на съемки в рекламе, </a:t>
            </a:r>
          </a:p>
          <a:p>
            <a:pPr>
              <a:buFontTx/>
              <a:buNone/>
            </a:pPr>
            <a:r>
              <a:rPr lang="ru-RU" sz="2800" smtClean="0">
                <a:solidFill>
                  <a:srgbClr val="CC0000"/>
                </a:solidFill>
              </a:rPr>
              <a:t>	в качестве ведущей различных телепередач.</a:t>
            </a:r>
            <a:r>
              <a:rPr lang="ru-RU" sz="280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 smtClean="0"/>
          </a:p>
        </p:txBody>
      </p:sp>
      <p:pic>
        <p:nvPicPr>
          <p:cNvPr id="81925" name="Picture 5" descr="14. Экзотический и изощренный дизайн от Victoria's Secret. (Jason Decrow / AP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260350"/>
            <a:ext cx="4375150" cy="6332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Маляр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Малярные работы производятся при окончательной отделке зданий и сооружений перед сдачей их в эксплуатацию. Они включают декоративную отделку фасадов, окраску стен, потолков, перегородок, полов, дверей, окон и других элементов. 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Маляр уходит со стройки последним, его работа венчает труд всего коллектива строителей. Он приносит радость людям, вселяющимся в новые квартиры.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113671" name="Picture 7" descr="i?id=381723181-55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7200"/>
            <a:ext cx="2438400" cy="2419350"/>
          </a:xfrm>
          <a:prstGeom prst="rect">
            <a:avLst/>
          </a:prstGeom>
          <a:noFill/>
        </p:spPr>
      </p:pic>
      <p:pic>
        <p:nvPicPr>
          <p:cNvPr id="113673" name="Picture 9" descr="i?id=201020364-31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3200400"/>
            <a:ext cx="2571750" cy="2590800"/>
          </a:xfrm>
          <a:prstGeom prst="rect">
            <a:avLst/>
          </a:prstGeom>
          <a:noFill/>
        </p:spPr>
      </p:pic>
      <p:pic>
        <p:nvPicPr>
          <p:cNvPr id="113675" name="Picture 11" descr="i?id=79865125-59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1800" y="5410200"/>
            <a:ext cx="23622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Метеоролог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Собирает и систематизирует сведения об атмосферных процессах, анализирует полученную информацию, участвует в подготовке долгосрочных прогнозов.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Работает метеоролог на свежем воздухе, в том числе в неблагоприятных погодных условиях. Необходимо проводить измерения в строго заданные временные интервалы, независимо от состояния погоды (дождь, град, шторм на море, гроза и т. д.). Работа на отдаленных метеостанциях проходит часто в условиях изоляции, одиночества. Данные метеорологических исследований используются в сельском хозяйстве, авиации и судоходстве, градостроительстве 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115719" name="Picture 7" descr="i?id=266824186-29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066800"/>
            <a:ext cx="2133600" cy="2438400"/>
          </a:xfrm>
          <a:prstGeom prst="rect">
            <a:avLst/>
          </a:prstGeom>
          <a:noFill/>
        </p:spPr>
      </p:pic>
      <p:pic>
        <p:nvPicPr>
          <p:cNvPr id="115721" name="Picture 9" descr="i?id=481423742-4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200" y="3581400"/>
            <a:ext cx="2590800" cy="2819400"/>
          </a:xfrm>
          <a:prstGeom prst="rect">
            <a:avLst/>
          </a:prstGeom>
          <a:noFill/>
        </p:spPr>
      </p:pic>
      <p:pic>
        <p:nvPicPr>
          <p:cNvPr id="115723" name="Picture 11" descr="i?id=74593925-43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0" y="381000"/>
            <a:ext cx="142875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Модельер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Модельер создает новые стили одежды и оказывает влияние на развитие различных направлений моды. </a:t>
            </a:r>
            <a:br>
              <a:rPr lang="ru-RU" sz="2000" smtClean="0"/>
            </a:br>
            <a:r>
              <a:rPr lang="ru-RU" sz="2000" smtClean="0"/>
              <a:t>Модельер воплощает в жизнь творческие идеи и замыслы, создает эскизы, новые модели, корректирует промышленные модели, проектирует технически современные, удобные, красивые, композиции одежды, организует показы, выставки модной одежды, подбирает материалы для выполнения проект-композиции.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17767" name="Picture 7" descr="i?id=202028877-33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66800"/>
            <a:ext cx="2590800" cy="1714500"/>
          </a:xfrm>
          <a:prstGeom prst="rect">
            <a:avLst/>
          </a:prstGeom>
          <a:noFill/>
        </p:spPr>
      </p:pic>
      <p:pic>
        <p:nvPicPr>
          <p:cNvPr id="117769" name="Picture 9" descr="i?id=128937244-62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3276600"/>
            <a:ext cx="1771650" cy="2419350"/>
          </a:xfrm>
          <a:prstGeom prst="rect">
            <a:avLst/>
          </a:prstGeom>
          <a:noFill/>
        </p:spPr>
      </p:pic>
      <p:pic>
        <p:nvPicPr>
          <p:cNvPr id="117771" name="Picture 11" descr="i?id=205439789-21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0400" y="0"/>
            <a:ext cx="952500" cy="1428750"/>
          </a:xfrm>
          <a:prstGeom prst="rect">
            <a:avLst/>
          </a:prstGeom>
          <a:noFill/>
        </p:spPr>
      </p:pic>
      <p:sp>
        <p:nvSpPr>
          <p:cNvPr id="117772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Нотариус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Нотариус (от латинского notarius - писец, секретарь) - это должностное лицо органов, в функции которых входит удостоверение сделок, оформление наследства, прав, засвидетельствование документов для придания им юридической достоверности.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Деятельность нотариуса регулируется Законом «О государственном нотариате». Действующее законодательство предусматривает единое нотариальное действие - удостоверение договоров (сделок), состоящее в надписи об этом на самом договоре за подписью нотариуса с приложением печати.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119815" name="Picture 7" descr="i?id=254082843-23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304800"/>
            <a:ext cx="1104900" cy="1000125"/>
          </a:xfrm>
          <a:prstGeom prst="rect">
            <a:avLst/>
          </a:prstGeom>
          <a:noFill/>
        </p:spPr>
      </p:pic>
      <p:pic>
        <p:nvPicPr>
          <p:cNvPr id="119817" name="Picture 9" descr="i?id=454109144-2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600200"/>
            <a:ext cx="2743200" cy="1933575"/>
          </a:xfrm>
          <a:prstGeom prst="rect">
            <a:avLst/>
          </a:prstGeom>
          <a:noFill/>
        </p:spPr>
      </p:pic>
      <p:pic>
        <p:nvPicPr>
          <p:cNvPr id="119819" name="Picture 11" descr="i?id=470596876-52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4419600"/>
            <a:ext cx="2743200" cy="1905000"/>
          </a:xfrm>
          <a:prstGeom prst="rect">
            <a:avLst/>
          </a:prstGeom>
          <a:noFill/>
        </p:spPr>
      </p:pic>
      <p:pic>
        <p:nvPicPr>
          <p:cNvPr id="119821" name="Picture 13" descr="i?id=311551881-30-7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5575" y="46038"/>
            <a:ext cx="11144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Няня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400" smtClean="0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Няня кормит, умывает и переодевает ребенка, гуляет и играет с ним, читает ему книжки. По условиям договора в ее обязанности также может входить уборка помещений, приготовление еды для ребенка, закупка продуктов. Главная задача няни – обеспечить ребенку комфорт и безопасность, а в случае необходимости она должна уметь оказать ему первую медицинскую помощь. Няня обязана иметь медицинскую книжку, подтверждающую, что по состоянию здоровья она может работать с детьми, а также рекомендательные письма. Недоверие и проверки со стороны родителей ребенка вполне закономерны, и к ним надо быть готовым. Для няни желательно педагогическое или медицинское образование.</a:t>
            </a:r>
            <a:br>
              <a:rPr lang="ru-RU" sz="1400" smtClean="0"/>
            </a:br>
            <a:endParaRPr lang="ru-RU" sz="1400" smtClean="0"/>
          </a:p>
        </p:txBody>
      </p:sp>
      <p:pic>
        <p:nvPicPr>
          <p:cNvPr id="121863" name="Picture 7" descr="i?id=86267484-33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990600"/>
            <a:ext cx="2667000" cy="2305050"/>
          </a:xfrm>
          <a:prstGeom prst="rect">
            <a:avLst/>
          </a:prstGeom>
          <a:noFill/>
        </p:spPr>
      </p:pic>
      <p:pic>
        <p:nvPicPr>
          <p:cNvPr id="121865" name="Picture 9" descr="i?id=6494516-41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4114800"/>
            <a:ext cx="2571750" cy="2133600"/>
          </a:xfrm>
          <a:prstGeom prst="rect">
            <a:avLst/>
          </a:prstGeom>
          <a:noFill/>
        </p:spPr>
      </p:pic>
      <p:sp>
        <p:nvSpPr>
          <p:cNvPr id="121866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 smtClean="0"/>
              <a:t>Археолог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1406" y="1500174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/>
              <a:t>      Учёный, который занимается изучением прошлого человечества по вещественным источникам. Вещественные </a:t>
            </a:r>
            <a:r>
              <a:rPr lang="ru-RU" sz="1800" dirty="0" err="1" smtClean="0"/>
              <a:t>источники-это</a:t>
            </a:r>
            <a:r>
              <a:rPr lang="ru-RU" sz="1800" dirty="0" smtClean="0"/>
              <a:t> орудия производства и созданные с их помощью </a:t>
            </a:r>
            <a:r>
              <a:rPr lang="ru-RU" sz="1800" dirty="0" err="1" smtClean="0"/>
              <a:t>постройки,оружие,украшения,посуда</a:t>
            </a:r>
            <a:r>
              <a:rPr lang="ru-RU" sz="1800" dirty="0" smtClean="0"/>
              <a:t> и др.Профессию археолога часто сравнивают с трудом хирурга – и там, и там одно неверное движение ножом может привести к гибели пациента. Конечно, в большинстве случаев археологи орудуют не ножом, а лопатой, совком, ложкой и даже обычной зубной щёткой.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91143" name="Picture 7" descr="i?id=294035767-66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1066800"/>
            <a:ext cx="2038350" cy="2247900"/>
          </a:xfrm>
          <a:prstGeom prst="rect">
            <a:avLst/>
          </a:prstGeom>
          <a:noFill/>
        </p:spPr>
      </p:pic>
      <p:pic>
        <p:nvPicPr>
          <p:cNvPr id="91145" name="Picture 9" descr="i?id=417417037-59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3657600"/>
            <a:ext cx="2438400" cy="2133600"/>
          </a:xfrm>
          <a:prstGeom prst="rect">
            <a:avLst/>
          </a:prstGeom>
          <a:noFill/>
        </p:spPr>
      </p:pic>
      <p:pic>
        <p:nvPicPr>
          <p:cNvPr id="91147" name="Picture 11" descr="i?id=416682134-47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0" y="5410200"/>
            <a:ext cx="2209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Орнитолог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Биолог, изучающий птиц. Наблюдает за их поведением в условиях живой природы, мегаполиса и в неволе. Отслеживает сезонные миграции. Занимается научно-исследовательской работой. Вместе с ветеринарами, орнитологи разрабатывают методы лечения болезней птиц, борются с эпидемиями.</a:t>
            </a:r>
          </a:p>
        </p:txBody>
      </p:sp>
      <p:pic>
        <p:nvPicPr>
          <p:cNvPr id="88069" name="Picture 5" descr="i?id=325394764-45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5486400"/>
            <a:ext cx="2514600" cy="1371600"/>
          </a:xfrm>
          <a:prstGeom prst="rect">
            <a:avLst/>
          </a:prstGeom>
          <a:noFill/>
        </p:spPr>
      </p:pic>
      <p:pic>
        <p:nvPicPr>
          <p:cNvPr id="88071" name="Picture 7" descr="i?id=106820709-69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0"/>
            <a:ext cx="22860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Официант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Около 6 тысяч лет существует профессия официанта, но она по-прежнему нужна людям и незаменима. 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Ресторан немыслим без официанта. Уровень обслуживания зависит не только от интерьера ресторана, его оборудования, качества пищи, но и от профессионального мастерства тех, кто создает обстановку радушия и гостеприимства, и в первую очередь, от официантов. 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Еще задолго до того, как посетители придут в ресторан, официанты начинают готовиться к их встрече: убирают помещение, расставляют мебель, получают столовую посуду, приборы, столовое белье, сервируют столы. 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123911" name="Picture 7" descr="i?id=93512811-7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1066800"/>
            <a:ext cx="2190750" cy="2190750"/>
          </a:xfrm>
          <a:prstGeom prst="rect">
            <a:avLst/>
          </a:prstGeom>
          <a:noFill/>
        </p:spPr>
      </p:pic>
      <p:pic>
        <p:nvPicPr>
          <p:cNvPr id="123913" name="Picture 9" descr="i?id=172197231-02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3810000"/>
            <a:ext cx="2743200" cy="3048000"/>
          </a:xfrm>
          <a:prstGeom prst="rect">
            <a:avLst/>
          </a:prstGeom>
          <a:noFill/>
        </p:spPr>
      </p:pic>
      <p:pic>
        <p:nvPicPr>
          <p:cNvPr id="123915" name="Picture 11" descr="i?id=383248103-19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0"/>
            <a:ext cx="1028700" cy="1428750"/>
          </a:xfrm>
          <a:prstGeom prst="rect">
            <a:avLst/>
          </a:prstGeom>
          <a:noFill/>
        </p:spPr>
      </p:pic>
      <p:sp>
        <p:nvSpPr>
          <p:cNvPr id="123916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895600" y="581501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  <a:noFill/>
          <a:ln/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писатель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2771" name="Содержимое 4"/>
          <p:cNvSpPr>
            <a:spLocks noGrp="1"/>
          </p:cNvSpPr>
          <p:nvPr>
            <p:ph idx="4294967295"/>
          </p:nvPr>
        </p:nvSpPr>
        <p:spPr>
          <a:xfrm>
            <a:off x="304800" y="1714500"/>
            <a:ext cx="5553075" cy="4929188"/>
          </a:xfrm>
        </p:spPr>
        <p:txBody>
          <a:bodyPr/>
          <a:lstStyle/>
          <a:p>
            <a:r>
              <a:rPr lang="ru-RU" sz="2400" b="1" smtClean="0"/>
              <a:t>Писатель - это человек, который создаёт какой-либо осмысленный текст (произведение) и зарабатывает этим себе на жизнь. У писателя должна быть развитая фантазия. Придумать художественное произведение, не имея яркой фантазии, невозможно. Он должен знать правила грамматики, не допускать ошибки и самое главное, уметь обычному слову придать поэтический окрас при помощи синонимов, ассоциаций, метафор.</a:t>
            </a:r>
          </a:p>
        </p:txBody>
      </p:sp>
      <p:pic>
        <p:nvPicPr>
          <p:cNvPr id="32772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75" y="2000250"/>
            <a:ext cx="27305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ru-RU" smtClean="0"/>
              <a:t>Профессия пожарный!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728788"/>
            <a:ext cx="3467100" cy="3119437"/>
          </a:xfrm>
        </p:spPr>
        <p:txBody>
          <a:bodyPr>
            <a:normAutofit fontScale="85000" lnSpcReduction="10000"/>
          </a:bodyPr>
          <a:lstStyle/>
          <a:p>
            <a:pPr marL="273050" indent="-273050">
              <a:lnSpc>
                <a:spcPct val="90000"/>
              </a:lnSpc>
            </a:pPr>
            <a:r>
              <a:rPr lang="ru-RU" sz="2000" smtClean="0"/>
              <a:t>На машине ярко-красной</a:t>
            </a:r>
            <a:br>
              <a:rPr lang="ru-RU" sz="2000" smtClean="0"/>
            </a:br>
            <a:r>
              <a:rPr lang="ru-RU" sz="2000" smtClean="0"/>
              <a:t>Мчимся мы вперёд.</a:t>
            </a:r>
            <a:br>
              <a:rPr lang="ru-RU" sz="2000" smtClean="0"/>
            </a:br>
            <a:r>
              <a:rPr lang="ru-RU" sz="2000" smtClean="0"/>
              <a:t>Труд тяжёлый и опасный</a:t>
            </a:r>
            <a:br>
              <a:rPr lang="ru-RU" sz="2000" smtClean="0"/>
            </a:br>
            <a:r>
              <a:rPr lang="ru-RU" sz="2000" smtClean="0"/>
              <a:t>Нас, пожарных, ждёт.</a:t>
            </a:r>
            <a:br>
              <a:rPr lang="ru-RU" sz="2000" smtClean="0"/>
            </a:br>
            <a:r>
              <a:rPr lang="ru-RU" sz="2000" smtClean="0"/>
              <a:t>Вой пронзительной сирены</a:t>
            </a:r>
            <a:br>
              <a:rPr lang="ru-RU" sz="2000" smtClean="0"/>
            </a:br>
            <a:r>
              <a:rPr lang="ru-RU" sz="2000" smtClean="0"/>
              <a:t>Может оглушить,</a:t>
            </a:r>
            <a:br>
              <a:rPr lang="ru-RU" sz="2000" smtClean="0"/>
            </a:br>
            <a:r>
              <a:rPr lang="ru-RU" sz="2000" smtClean="0"/>
              <a:t>Будем и водой, и пеной</a:t>
            </a:r>
            <a:br>
              <a:rPr lang="ru-RU" sz="2000" smtClean="0"/>
            </a:br>
            <a:r>
              <a:rPr lang="ru-RU" sz="2000" smtClean="0"/>
              <a:t>Мы пожар тушить.</a:t>
            </a:r>
            <a:br>
              <a:rPr lang="ru-RU" sz="2000" smtClean="0"/>
            </a:br>
            <a:r>
              <a:rPr lang="ru-RU" sz="2000" smtClean="0"/>
              <a:t>И в беду попавшим людям</a:t>
            </a:r>
            <a:br>
              <a:rPr lang="ru-RU" sz="2000" smtClean="0"/>
            </a:br>
            <a:r>
              <a:rPr lang="ru-RU" sz="2000" smtClean="0"/>
              <a:t>Сможем мы помочь,</a:t>
            </a:r>
            <a:br>
              <a:rPr lang="ru-RU" sz="2000" smtClean="0"/>
            </a:br>
            <a:r>
              <a:rPr lang="ru-RU" sz="2000" smtClean="0"/>
              <a:t>Ведь с огнём бороться будем</a:t>
            </a:r>
            <a:br>
              <a:rPr lang="ru-RU" sz="2000" smtClean="0"/>
            </a:br>
            <a:r>
              <a:rPr lang="ru-RU" sz="2000" smtClean="0"/>
              <a:t>Смело день и ночь!</a:t>
            </a:r>
          </a:p>
        </p:txBody>
      </p:sp>
      <p:pic>
        <p:nvPicPr>
          <p:cNvPr id="18436" name="Picture 2" descr="http://im5-tub-ru.yandex.net/i?id=1974399-06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1844675"/>
            <a:ext cx="26654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ПАСТУХ</a:t>
            </a:r>
          </a:p>
        </p:txBody>
      </p:sp>
      <p:pic>
        <p:nvPicPr>
          <p:cNvPr id="59395" name="Picture 3" descr="0003626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28800" y="1371600"/>
            <a:ext cx="5791200" cy="3973513"/>
          </a:xfrm>
        </p:spPr>
      </p:pic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715000"/>
            <a:ext cx="82296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Пасет коров, овец, коз или других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ПЕВИЦА</a:t>
            </a:r>
          </a:p>
        </p:txBody>
      </p:sp>
      <p:pic>
        <p:nvPicPr>
          <p:cNvPr id="45059" name="Picture 3" descr="000348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00400" y="1524000"/>
            <a:ext cx="2687638" cy="4038600"/>
          </a:xfrm>
        </p:spPr>
      </p:pic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715000"/>
            <a:ext cx="82296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Выступает на сцене, поет песни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ru-RU" smtClean="0"/>
              <a:t>Профессия повар!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027238"/>
            <a:ext cx="3322638" cy="3117850"/>
          </a:xfrm>
        </p:spPr>
        <p:txBody>
          <a:bodyPr>
            <a:normAutofit fontScale="92500" lnSpcReduction="20000"/>
          </a:bodyPr>
          <a:lstStyle/>
          <a:p>
            <a:pPr marL="273050" indent="-273050">
              <a:lnSpc>
                <a:spcPct val="80000"/>
              </a:lnSpc>
            </a:pPr>
            <a:r>
              <a:rPr lang="ru-RU" sz="3000" smtClean="0"/>
              <a:t/>
            </a:r>
            <a:br>
              <a:rPr lang="ru-RU" sz="3000" smtClean="0"/>
            </a:br>
            <a:r>
              <a:rPr lang="ru-RU" sz="3000" smtClean="0"/>
              <a:t>Дайте повару продукты:</a:t>
            </a:r>
            <a:br>
              <a:rPr lang="ru-RU" sz="3000" smtClean="0"/>
            </a:br>
            <a:r>
              <a:rPr lang="ru-RU" sz="3000" smtClean="0"/>
              <a:t>Мясо птицы, сухофрукты,</a:t>
            </a:r>
            <a:br>
              <a:rPr lang="ru-RU" sz="3000" smtClean="0"/>
            </a:br>
            <a:r>
              <a:rPr lang="ru-RU" sz="3000" smtClean="0"/>
              <a:t>Рис, картофель... И тогда </a:t>
            </a:r>
            <a:br>
              <a:rPr lang="ru-RU" sz="3000" smtClean="0"/>
            </a:br>
            <a:r>
              <a:rPr lang="ru-RU" sz="3000" smtClean="0"/>
              <a:t>Ждёт вас вкусная еда.</a:t>
            </a:r>
            <a:br>
              <a:rPr lang="ru-RU" sz="3000" smtClean="0"/>
            </a:br>
            <a:endParaRPr lang="ru-RU" sz="3000" smtClean="0"/>
          </a:p>
        </p:txBody>
      </p:sp>
      <p:pic>
        <p:nvPicPr>
          <p:cNvPr id="19460" name="Picture 2" descr="Картинка 19 из 1586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1268413"/>
            <a:ext cx="3086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Парикмахер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Искусство парикмахера сравнивается с работой художника: настоящий мастер имеет безупречный вкус. </a:t>
            </a:r>
            <a:br>
              <a:rPr lang="ru-RU" sz="1400" smtClean="0"/>
            </a:br>
            <a:r>
              <a:rPr lang="ru-RU" sz="1400" smtClean="0"/>
              <a:t>Главными и основными «инструментами» хорошего парикмахера являются его фантазия, чувство современности, эстетический вкус, верный глаз и умелые руки. </a:t>
            </a:r>
            <a:br>
              <a:rPr lang="ru-RU" sz="1400" smtClean="0"/>
            </a:br>
            <a:r>
              <a:rPr lang="ru-RU" sz="1400" smtClean="0"/>
              <a:t>В школах парикмахеров, на курсах парикмахеры систематически осваивают новые приемы работы, современные способы обработки волос (окраски, завивки и т.д.), получают сведения о новых стрижках, модных прическах, повышая свое мастерство. В зависимости от видов работ и применяемых орудий труда в профессии парикмахера выделяются специальности: парикмахер мужской, женский и детский. </a:t>
            </a:r>
            <a:br>
              <a:rPr lang="ru-RU" sz="1400" smtClean="0"/>
            </a:br>
            <a:r>
              <a:rPr lang="ru-RU" sz="1400" smtClean="0"/>
              <a:t>Парикмахер ежедневно общается с большим кругом людей, поэтому ему нужны навыки общения.</a:t>
            </a:r>
            <a:br>
              <a:rPr lang="ru-RU" sz="1400" smtClean="0"/>
            </a:br>
            <a:endParaRPr lang="ru-RU" sz="1400" smtClean="0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400" smtClean="0"/>
          </a:p>
        </p:txBody>
      </p:sp>
      <p:pic>
        <p:nvPicPr>
          <p:cNvPr id="125959" name="Picture 7" descr="i?id=333544518-4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1295400"/>
            <a:ext cx="2114550" cy="1752600"/>
          </a:xfrm>
          <a:prstGeom prst="rect">
            <a:avLst/>
          </a:prstGeom>
          <a:noFill/>
        </p:spPr>
      </p:pic>
      <p:pic>
        <p:nvPicPr>
          <p:cNvPr id="125961" name="Picture 9" descr="i?id=286875369-02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3352800"/>
            <a:ext cx="2438400" cy="3124200"/>
          </a:xfrm>
          <a:prstGeom prst="rect">
            <a:avLst/>
          </a:prstGeom>
          <a:noFill/>
        </p:spPr>
      </p:pic>
      <p:pic>
        <p:nvPicPr>
          <p:cNvPr id="125963" name="Picture 11" descr="i?id=381308842-04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304800"/>
            <a:ext cx="1428750" cy="123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Пекарь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31995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  Пекарь выпекает хлеб и хлебобулочные изделия. Он замешивает тесто, определяет его готовность к выпечке. Готовое тесто он укладывает на листы и отправляет их в печь. Пекарь контролирует процесс выпечки, регулирует движение печного конвейера, определяет готовность изделия.</a:t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</p:txBody>
      </p:sp>
      <p:pic>
        <p:nvPicPr>
          <p:cNvPr id="128007" name="Picture 7" descr="i?id=170561601-68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76948" y="928670"/>
            <a:ext cx="1981200" cy="2590800"/>
          </a:xfrm>
          <a:prstGeom prst="rect">
            <a:avLst/>
          </a:prstGeom>
          <a:noFill/>
        </p:spPr>
      </p:pic>
      <p:pic>
        <p:nvPicPr>
          <p:cNvPr id="128009" name="Picture 9" descr="i?id=107103568-3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3810000"/>
            <a:ext cx="2209800" cy="2514600"/>
          </a:xfrm>
          <a:prstGeom prst="rect">
            <a:avLst/>
          </a:prstGeom>
          <a:noFill/>
        </p:spPr>
      </p:pic>
      <p:pic>
        <p:nvPicPr>
          <p:cNvPr id="128011" name="Picture 11" descr="i?id=267068462-00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58706"/>
            <a:ext cx="2376516" cy="1584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Переводчик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В обязанности переводчика входит: организация и проведение экскурсий по культурно-историческим местам для иностранных граждан, сопровождение иностранных граждан во время их визитов в страну, оказание помощи в размещении и проживании иностранных граждан, переводы на презентациях, деловых встречах, сопровождение русскоязычных групп при поездках за границу, перевод технической и художественной литературы, преподавательская деятельность.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130055" name="Picture 7" descr="i?id=96527178-1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143000"/>
            <a:ext cx="2438400" cy="2419350"/>
          </a:xfrm>
          <a:prstGeom prst="rect">
            <a:avLst/>
          </a:prstGeom>
          <a:noFill/>
        </p:spPr>
      </p:pic>
      <p:pic>
        <p:nvPicPr>
          <p:cNvPr id="130057" name="Picture 9" descr="i?id=328235165-44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1400" y="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АСТРОНОМ</a:t>
            </a:r>
          </a:p>
        </p:txBody>
      </p:sp>
      <p:pic>
        <p:nvPicPr>
          <p:cNvPr id="73731" name="Picture 3" descr="lut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52600" y="1447800"/>
            <a:ext cx="6019800" cy="3821113"/>
          </a:xfrm>
        </p:spPr>
      </p:pic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791200"/>
            <a:ext cx="82296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Изучает звезды и планеты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Плотник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Плотник - одна из распространенных строительных профессий. Это профессия широкого профиля. Специалист выполняет работы, связанные с обработкой древесины и изготовлением из нее разнообразных деталей, изделий и строительных конструкций.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Профессия плотника необходима везде. Он может работать на стройках городов, в строительных организациях сельского строительства, в строительно-ремонтных организациях, в ремонтных цехах заводов, на деревообрабатывающих комбинатах, в жилищно-строительных конторах при домоуправлении.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Даже при широкой механизации строительных работ без плотника на стройке не обойтись.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32101" name="Picture 5" descr="i?id=307866467-70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5029200"/>
            <a:ext cx="2209800" cy="1828800"/>
          </a:xfrm>
          <a:prstGeom prst="rect">
            <a:avLst/>
          </a:prstGeom>
          <a:noFill/>
        </p:spPr>
      </p:pic>
      <p:pic>
        <p:nvPicPr>
          <p:cNvPr id="132103" name="Picture 7" descr="i?id=566496501-65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10200"/>
            <a:ext cx="2114550" cy="1447800"/>
          </a:xfrm>
          <a:prstGeom prst="rect">
            <a:avLst/>
          </a:prstGeom>
          <a:noFill/>
        </p:spPr>
      </p:pic>
      <p:pic>
        <p:nvPicPr>
          <p:cNvPr id="132105" name="Picture 9" descr="i?id=182769856-10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304800"/>
            <a:ext cx="1428750" cy="101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Провизор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Провизор - специалист с высшим фармацевтическим образованием, работающий в сфере производства, хранения, продажи лекарственных препаратов. Исторически провизором называется аптечный работник. Среди специалистов подобного рода различают провизоров – технологов, занимающихся изготовлением лекарственных форм, и провизоров – аналитиков, занимающихся контролем качества. Кроме того, в обязанности провизора может входить контроль отпуска лекарственных средств, в том числе наркотических, проверка работы аптек, киосков, поликлиник. Фармацевтическое образование может быть средним и высшим. Специалист со средним специальным образованием в этой области – фармацевт, с высшим – провизор.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33125" name="Picture 5" descr="i?id=370696995-18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3200" y="4572000"/>
            <a:ext cx="2133600" cy="2286000"/>
          </a:xfrm>
          <a:prstGeom prst="rect">
            <a:avLst/>
          </a:prstGeom>
          <a:noFill/>
        </p:spPr>
      </p:pic>
      <p:pic>
        <p:nvPicPr>
          <p:cNvPr id="133127" name="Picture 7" descr="i?id=265052113-24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46038"/>
            <a:ext cx="2206625" cy="1477962"/>
          </a:xfrm>
          <a:prstGeom prst="rect">
            <a:avLst/>
          </a:prstGeom>
          <a:noFill/>
        </p:spPr>
      </p:pic>
      <p:pic>
        <p:nvPicPr>
          <p:cNvPr id="133129" name="Picture 9" descr="i?id=355744524-10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76400" y="502920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Проводник пассажирского вагона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200" smtClean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smtClean="0"/>
              <a:t>Круг обязанностей проводника достаточно широк и разнообразен. В его обязанности входит обслуживание пассажиров в пути следования, обеспечение безопасной посадки и высадки пассажиров, размещение их в вагоне в соответствии с проездными документами. Он должен обеспечить перевозку ручной клади в соответствии с установленными правилами и нормами; вести учет населенности обслуживаемого вагона и своевременно информировать начальника поезда о наличии свободных и освобождающихся мест в вагоне. Проводник получает постельное белье, готовит постели пассажирам, в конце рейса собирает белье и обеспечивает его сдачу. Готовит и разносит чай и продукты чайной торговли. </a:t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Проводник следит за техническим состоянием вагона, обеспечивает сохранность и исправность его внутреннего оборудования. </a:t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Проводник обязан оповещать пассажиров о названиях пунктов остановок и продолжительности стоянки поезда; содержать вагон в чистоте и порядке, проводить сухую и влажную уборку вагона; оказывать при необходимости первую (доврачебную) медицинскую помощь пассажирам. </a:t>
            </a:r>
            <a:br>
              <a:rPr lang="ru-RU" sz="1200" smtClean="0"/>
            </a:br>
            <a:endParaRPr lang="ru-RU" sz="1200" smtClean="0"/>
          </a:p>
        </p:txBody>
      </p:sp>
      <p:pic>
        <p:nvPicPr>
          <p:cNvPr id="134151" name="Picture 7" descr="i?id=279932921-12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295400"/>
            <a:ext cx="2667000" cy="2257425"/>
          </a:xfrm>
          <a:prstGeom prst="rect">
            <a:avLst/>
          </a:prstGeom>
          <a:noFill/>
        </p:spPr>
      </p:pic>
      <p:pic>
        <p:nvPicPr>
          <p:cNvPr id="134153" name="Picture 9" descr="i?id=303008594-4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7800" y="4038600"/>
            <a:ext cx="3048000" cy="2286000"/>
          </a:xfrm>
          <a:prstGeom prst="rect">
            <a:avLst/>
          </a:prstGeom>
          <a:noFill/>
        </p:spPr>
      </p:pic>
      <p:sp>
        <p:nvSpPr>
          <p:cNvPr id="134154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РЫБАК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562600"/>
            <a:ext cx="8229600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Ловит рыбу</a:t>
            </a:r>
          </a:p>
        </p:txBody>
      </p:sp>
      <p:pic>
        <p:nvPicPr>
          <p:cNvPr id="61444" name="Picture 4" descr="27326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5000" y="1143000"/>
            <a:ext cx="5486400" cy="4344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Ремюер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 smtClean="0"/>
              <a:t>Таинственна технология изготовления шампанского. Все, что совершается вокруг этого прекрасного вина, ставшего для многих символов праздника, необычно и немного напоминает колдовство. Мало кто догадывается, сколько сил и умения разных профессионалов вкладывается в создание пенистого напитка. 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136197" name="Picture 5" descr="i?id=260985987-27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4648200"/>
            <a:ext cx="20574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Реставратор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Под реставрацией в искусстве и архитектуре понимают восстановление разрушенных, поврежденных или искаженных памятников истории и культуры, с целью сохранения их исторического или культурного значения. Профессия реставратора включает несколько специальностей, требующих профессионального образования различного уровня: реставратор декоративно- художественных покрасок, реставратор произведений из дерева, реставратор декоративных штукатурных и лепных изделий, художник – реставратор.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37221" name="Picture 5" descr="i?id=401498406-4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4876800"/>
            <a:ext cx="1962150" cy="1981200"/>
          </a:xfrm>
          <a:prstGeom prst="rect">
            <a:avLst/>
          </a:prstGeom>
          <a:noFill/>
        </p:spPr>
      </p:pic>
      <p:pic>
        <p:nvPicPr>
          <p:cNvPr id="137223" name="Picture 7" descr="i?id=87874430-0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46038"/>
            <a:ext cx="2587625" cy="1554162"/>
          </a:xfrm>
          <a:prstGeom prst="rect">
            <a:avLst/>
          </a:prstGeom>
          <a:noFill/>
        </p:spPr>
      </p:pic>
      <p:sp>
        <p:nvSpPr>
          <p:cNvPr id="137224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514600" y="581501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СУДЬЯ</a:t>
            </a:r>
          </a:p>
        </p:txBody>
      </p:sp>
      <p:pic>
        <p:nvPicPr>
          <p:cNvPr id="51203" name="Picture 3" descr="big_sudyi_velikobritaniya_poznavatelno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81200" y="1371600"/>
            <a:ext cx="5638800" cy="3744913"/>
          </a:xfrm>
        </p:spPr>
      </p:pic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smtClean="0"/>
              <a:t>Разрешает споры,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smtClean="0"/>
              <a:t>отправляет преступников в тюрьму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СПОРТСМЕН</a:t>
            </a:r>
          </a:p>
        </p:txBody>
      </p:sp>
      <p:pic>
        <p:nvPicPr>
          <p:cNvPr id="67587" name="Picture 3" descr="0004499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57400" y="1295400"/>
            <a:ext cx="5486400" cy="3762375"/>
          </a:xfrm>
        </p:spPr>
      </p:pic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Выступает на соревнованиях и чемпионатах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Садовод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В труде садовода органически сочетаются как умственные, так и физические функции. В современном садоводстве мастер должен владеть разнообразными агротехническими умениями и навыками, необходимыми для выращивания посадочного материала, посадки садов, ухода за растениями с учетом их роста и развития. </a:t>
            </a:r>
          </a:p>
        </p:txBody>
      </p:sp>
      <p:pic>
        <p:nvPicPr>
          <p:cNvPr id="138247" name="Picture 7" descr="i?id=379956771-15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14400"/>
            <a:ext cx="2743200" cy="1905000"/>
          </a:xfrm>
          <a:prstGeom prst="rect">
            <a:avLst/>
          </a:prstGeom>
          <a:noFill/>
        </p:spPr>
      </p:pic>
      <p:pic>
        <p:nvPicPr>
          <p:cNvPr id="138249" name="Picture 9" descr="i?id=37463751-49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3505200"/>
            <a:ext cx="2895600" cy="2209800"/>
          </a:xfrm>
          <a:prstGeom prst="rect">
            <a:avLst/>
          </a:prstGeom>
          <a:noFill/>
        </p:spPr>
      </p:pic>
      <p:pic>
        <p:nvPicPr>
          <p:cNvPr id="138251" name="Picture 11" descr="i?id=250236914-49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4200" y="0"/>
            <a:ext cx="14097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Священнослужитель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Любой священнослужитель, будь то священник, архиепископ, мулла или жрец, является посредником между людьми и Богом, в существование которого они верят и к которому возносят свои молитвы. К священнику приходят и в горе, и в радости, просят совета, доверяют самые сокровенные тайны. Поэтому он должен быть человеком авторитетным, уметь сопереживать, иметь необыкновенное терпение, мужество, смирение и, конечно, глубокую веру. 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Священнослужитель совершает таинства и общественные богослужения, но его работа не заканчивается за воротами храма. Священника могут в любой момент остановить на улице, чтобы попросить совета или помощи. </a:t>
            </a:r>
            <a:br>
              <a:rPr lang="ru-RU" sz="1400" smtClean="0"/>
            </a:br>
            <a:endParaRPr lang="ru-RU" sz="1400" smtClean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140295" name="Picture 7" descr="i?id=13086705-49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295400"/>
            <a:ext cx="1524000" cy="2286000"/>
          </a:xfrm>
          <a:prstGeom prst="rect">
            <a:avLst/>
          </a:prstGeom>
          <a:noFill/>
        </p:spPr>
      </p:pic>
      <p:pic>
        <p:nvPicPr>
          <p:cNvPr id="140297" name="Picture 9" descr="i?id=406345062-26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3886200"/>
            <a:ext cx="2286000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АГРОНОМ</a:t>
            </a:r>
          </a:p>
        </p:txBody>
      </p:sp>
      <p:pic>
        <p:nvPicPr>
          <p:cNvPr id="57347" name="Picture 3" descr="000362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95600" y="1219200"/>
            <a:ext cx="3359150" cy="4267200"/>
          </a:xfrm>
        </p:spPr>
      </p:pic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638800"/>
            <a:ext cx="82296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Придумывает, как вырастить больше овощей, фруктов и злаков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Секретарь-референт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Секретарь устанавливает связь с сотрудниками учреждения, подготавливает и обслуживает различные совещания, заседания, конференции, организует прием управленческого аппарата и посетителей. Ответственна роль секретаря и в организации различных совещаний. Секретарь подбирает соответствующие документы, при необходимости печатает их на компьютере. Работа с документами - одна из обязанностей секретаря.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Он ведет протоколы заседаний, записывает телефонограммы, приказы, распоряжения. При этом секретарь может пользоваться стенографией.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142343" name="Picture 7" descr="i?id=375718010-4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1295400"/>
            <a:ext cx="2028825" cy="2266950"/>
          </a:xfrm>
          <a:prstGeom prst="rect">
            <a:avLst/>
          </a:prstGeom>
          <a:noFill/>
        </p:spPr>
      </p:pic>
      <p:pic>
        <p:nvPicPr>
          <p:cNvPr id="142345" name="Picture 9" descr="i?id=287771378-42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3657600"/>
            <a:ext cx="2209800" cy="2228850"/>
          </a:xfrm>
          <a:prstGeom prst="rect">
            <a:avLst/>
          </a:prstGeom>
          <a:noFill/>
        </p:spPr>
      </p:pic>
      <p:pic>
        <p:nvPicPr>
          <p:cNvPr id="142347" name="Picture 11" descr="i?id=321146149-00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428750" cy="131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Следователь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Раскрытие и расследование преступлений, изобличение виновных, восстановление доброго имени человека составляют сущность работы следователя. От его умения и энергии, настойчивости, инициативы и самоотверженности во многом зависит успешная борьба с преступностью. 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Деятельность следователя осуществляется на трех стадиях уголовного судопроизводства: возбуждение уголовного дела, предварительное расследование и возобновление дел по вновь открывшимся обстоятельствам.Планирование следствия, проведение процессуальных действий, оценка собранных доказательств, принятие по делу решений производится следователем самостоятельно.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</p:txBody>
      </p:sp>
      <p:pic>
        <p:nvPicPr>
          <p:cNvPr id="144391" name="Picture 7" descr="i?id=116206558-67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2114550" cy="1828800"/>
          </a:xfrm>
          <a:prstGeom prst="rect">
            <a:avLst/>
          </a:prstGeom>
          <a:noFill/>
        </p:spPr>
      </p:pic>
      <p:pic>
        <p:nvPicPr>
          <p:cNvPr id="144393" name="Picture 9" descr="i?id=122762594-67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3962400"/>
            <a:ext cx="2590800" cy="1781175"/>
          </a:xfrm>
          <a:prstGeom prst="rect">
            <a:avLst/>
          </a:prstGeom>
          <a:noFill/>
        </p:spPr>
      </p:pic>
      <p:pic>
        <p:nvPicPr>
          <p:cNvPr id="144395" name="Picture 11" descr="i?id=445886475-43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0400" y="0"/>
            <a:ext cx="12573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Спасатель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Современная служба спасения существует в нашей стране сравнительно недавно. Это не значит, что прежде никто не занимался спасением людей, попавших в чрезвычайную ситуацию. В ликвидации последствий аварий и катастроф участвовали отряды гражданской обороны. Использовались спасатели узкой специальности: водные спасатели, горные спасатели, спасательно-поисковые отряды, пожарные. Эти службы существуют и сейчас. Однако все чаще возникают чрезвычайные ситуации, требующие привлечения специалистов особой квалификации. Поэтому в 1990 году было создано Министерство по чрезвычайным ситуациям РФ (МЧС). Помимо исполненияуказанных в самом названии ведомства функций, МЧС прогнозирует и предупреждает обстоятельства, чреватые угрозой для людей, разрабатывает спасательные инструменты, создает новые технологии. </a:t>
            </a:r>
            <a:br>
              <a:rPr lang="ru-RU" sz="1400" smtClean="0"/>
            </a:br>
            <a:endParaRPr lang="ru-RU" sz="1400" smtClean="0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146439" name="Picture 7" descr="i?id=396912476-05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371600"/>
            <a:ext cx="2343150" cy="1828800"/>
          </a:xfrm>
          <a:prstGeom prst="rect">
            <a:avLst/>
          </a:prstGeom>
          <a:noFill/>
        </p:spPr>
      </p:pic>
      <p:pic>
        <p:nvPicPr>
          <p:cNvPr id="146441" name="Picture 9" descr="i?id=349523491-5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3962400"/>
            <a:ext cx="2362200" cy="1905000"/>
          </a:xfrm>
          <a:prstGeom prst="rect">
            <a:avLst/>
          </a:prstGeom>
          <a:noFill/>
        </p:spPr>
      </p:pic>
      <p:pic>
        <p:nvPicPr>
          <p:cNvPr id="146443" name="Picture 11" descr="i?id=52796868-57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5575" y="4603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Столяр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Столяр - профессия многогранная, включающая самые разнообразные профессиональные умения. Наиболее массовыми являются профессии столяров в жилищном строительстве и мебельном производстве. В особую немногочисленную группу выделяются столяры-краснодеревщики, в работе которых преобладают художественные тенденции. 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Результатом работы столяра являются различные столярные изделия, которые делятся по конструктивному признаку </a:t>
            </a:r>
          </a:p>
        </p:txBody>
      </p:sp>
      <p:pic>
        <p:nvPicPr>
          <p:cNvPr id="148487" name="Picture 7" descr="i?id=188586102-16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219200"/>
            <a:ext cx="2438400" cy="1905000"/>
          </a:xfrm>
          <a:prstGeom prst="rect">
            <a:avLst/>
          </a:prstGeom>
          <a:noFill/>
        </p:spPr>
      </p:pic>
      <p:pic>
        <p:nvPicPr>
          <p:cNvPr id="148489" name="Picture 9" descr="i?id=68459712-20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4191000"/>
            <a:ext cx="2266950" cy="1828800"/>
          </a:xfrm>
          <a:prstGeom prst="rect">
            <a:avLst/>
          </a:prstGeom>
          <a:noFill/>
        </p:spPr>
      </p:pic>
      <p:pic>
        <p:nvPicPr>
          <p:cNvPr id="148491" name="Picture 11" descr="i?id=341889437-20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9400" y="0"/>
            <a:ext cx="1428750" cy="1428750"/>
          </a:xfrm>
          <a:prstGeom prst="rect">
            <a:avLst/>
          </a:prstGeom>
          <a:noFill/>
        </p:spPr>
      </p:pic>
      <p:sp>
        <p:nvSpPr>
          <p:cNvPr id="148492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ТАНЦОР</a:t>
            </a:r>
          </a:p>
        </p:txBody>
      </p:sp>
      <p:pic>
        <p:nvPicPr>
          <p:cNvPr id="47107" name="Picture 3" descr="0003578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71800" y="1524000"/>
            <a:ext cx="3351213" cy="3810000"/>
          </a:xfrm>
        </p:spPr>
      </p:pic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Выступает на сцене, танцует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Тренер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200" smtClean="0"/>
              <a:t>В обязанности  тренера  входит подготовка спортсменов к предстоящему сезону.</a:t>
            </a:r>
          </a:p>
          <a:p>
            <a:pPr>
              <a:lnSpc>
                <a:spcPct val="80000"/>
              </a:lnSpc>
            </a:pPr>
            <a:r>
              <a:rPr lang="ru-RU" sz="1200" smtClean="0"/>
              <a:t>Высшее образование необходимо, чтобы получить  должность тренера соответствующее специализации выбранного вида спорта, а так же быть самому спортсменом, пусть и бывшим в выбранном виде спорта.</a:t>
            </a:r>
          </a:p>
          <a:p>
            <a:pPr>
              <a:lnSpc>
                <a:spcPct val="80000"/>
              </a:lnSpc>
            </a:pPr>
            <a:r>
              <a:rPr lang="ru-RU" sz="1200" smtClean="0"/>
              <a:t> Тренер работающий с детьми должен быть как хорошим специалистом в своем деле так и психологом и воспитателем и просто человеком любящим детей. Не всем тренерам удается в себе совмещать все эти качества. Быть тренером невозможно, искренне не полюбив эту работу. Эмоциональная поддержка нужна как профессиональным спортсменам, так и любителям. Тренер может и должен уметь настраивать ученика на победу, поддерживать в нем боевой дух и стремление покорять все новые и новые рубежи. Надо ли говорить, что представитель этой профессии должен быть авторитетом для своих подопечных во всем: в отношении к работе, в образе жизни, в своих взглядах и оценках повседневных событий.</a:t>
            </a:r>
          </a:p>
          <a:p>
            <a:pPr>
              <a:lnSpc>
                <a:spcPct val="80000"/>
              </a:lnSpc>
            </a:pPr>
            <a:r>
              <a:rPr lang="ru-RU" sz="1200" smtClean="0"/>
              <a:t>Рабочий день тренера начинается очень рано в 6-00 часов утра ,потому, что многие тренера ведут не по одному году и самые маленькие детишки по возрасту тренируются перед садиком.</a:t>
            </a:r>
          </a:p>
          <a:p>
            <a:pPr>
              <a:lnSpc>
                <a:spcPct val="80000"/>
              </a:lnSpc>
            </a:pPr>
            <a:r>
              <a:rPr lang="ru-RU" sz="1200" smtClean="0"/>
              <a:t>Спортивный тренер занимается подготовкой спортсменов. Он руководит их тренировками, готовит к соревнованиям. Для достижения наибольших результатов тренеру необходимо правильно спланировать комплекс упражнений, грамотно распределить интенсивность, режим и нагрузку занятий, учитывая физические и психические ресурсы спортсменов. Тренеры профессиональных спортсменов обычно в прошлом сами достигли определенных высот на этом поприще. В детских спортивных школах и секциях в этой профессии обычно работают мастера спорта и выпускники вузов физической культуры. И хотя программа-максимум каждого тренера — вывести своего подопечного в большой спорт, для подростков и молодежи тренер прежде всего остается авторитетным и близким человеком, заставившим поверить в себя, свои силы и возможности.</a:t>
            </a:r>
          </a:p>
        </p:txBody>
      </p:sp>
      <p:pic>
        <p:nvPicPr>
          <p:cNvPr id="74756" name="Picture 4" descr="IMG_10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Изображение 4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50292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Тренер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Тренер играет важную роль в жизни спортсмена. Он учит словом, личным примером достигать вершин. Тренер должен быть профессионалом. За его спиной должны быть победы в соревнованиях. Ему предстоит работать с разными по характеру детьми, поэтому нужно:разбираться в психологии, уметь управлять коллективом.</a:t>
            </a:r>
          </a:p>
        </p:txBody>
      </p:sp>
      <p:pic>
        <p:nvPicPr>
          <p:cNvPr id="87045" name="Picture 5" descr="i?id=510689181-09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5181600"/>
            <a:ext cx="2514600" cy="1676400"/>
          </a:xfrm>
          <a:prstGeom prst="rect">
            <a:avLst/>
          </a:prstGeom>
          <a:noFill/>
        </p:spPr>
      </p:pic>
      <p:pic>
        <p:nvPicPr>
          <p:cNvPr id="87047" name="Picture 7" descr="i?id=515440517-01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1800" y="0"/>
            <a:ext cx="2362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Телохранитель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В современной России охранник - это специалист, который осуществляет на договорной основе охранные мероприятия, проходит обучение и имеет лицензию на частную охранную деятельность. Основной вид деятельности: обеспечение безопасности клиента в целом. 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На сегодняшний день профессия телохранителя является одной из наиболее опасных и рискованных профессий, связанной как с физической, так и психической нагрузкой, и требует квалифицированной подготовки.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150535" name="Picture 7" descr="i?id=344808850-50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1371600"/>
            <a:ext cx="2895600" cy="1905000"/>
          </a:xfrm>
          <a:prstGeom prst="rect">
            <a:avLst/>
          </a:prstGeom>
          <a:noFill/>
        </p:spPr>
      </p:pic>
      <p:pic>
        <p:nvPicPr>
          <p:cNvPr id="150537" name="Picture 9" descr="i?id=378888506-23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3962400"/>
            <a:ext cx="2343150" cy="177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Ткач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Профессия в основном женская. Основная задача ткачихи – не допустить лишнего простоя станков, быстро ликвидировать случайные обрывы нитей, не допускать брака, быстро его устранять, если он возник. Ткачиха проверяет качество поступающих нитей по номеру и цвету, выполняет профилактические работы по предупреждению обрывности нитей основы (продольных) и утка (поперечных), пороков ткани, контролирует плотность ткани и точность рисунка переплетения. Одна ткачиха обслуживает несколько станков. 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152583" name="Picture 7" descr="i?id=91426373-5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90600"/>
            <a:ext cx="2895600" cy="1981200"/>
          </a:xfrm>
          <a:prstGeom prst="rect">
            <a:avLst/>
          </a:prstGeom>
          <a:noFill/>
        </p:spPr>
      </p:pic>
      <p:pic>
        <p:nvPicPr>
          <p:cNvPr id="152585" name="Picture 9" descr="i?id=171364660-45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3657600"/>
            <a:ext cx="1676400" cy="2362200"/>
          </a:xfrm>
          <a:prstGeom prst="rect">
            <a:avLst/>
          </a:prstGeom>
          <a:noFill/>
        </p:spPr>
      </p:pic>
      <p:sp>
        <p:nvSpPr>
          <p:cNvPr id="152586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ru-RU" smtClean="0"/>
              <a:t>Профессия учитель!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2276475"/>
            <a:ext cx="4187825" cy="3517900"/>
          </a:xfrm>
        </p:spPr>
        <p:txBody>
          <a:bodyPr/>
          <a:lstStyle/>
          <a:p>
            <a:pPr marL="273050" indent="-273050"/>
            <a:r>
              <a:rPr lang="ru-RU" sz="2600" smtClean="0"/>
              <a:t>Наш учитель – просто класс!</a:t>
            </a:r>
            <a:br>
              <a:rPr lang="ru-RU" sz="2600" smtClean="0"/>
            </a:br>
            <a:r>
              <a:rPr lang="ru-RU" sz="2600" smtClean="0"/>
              <a:t>Обожает он всех нас.</a:t>
            </a:r>
            <a:br>
              <a:rPr lang="ru-RU" sz="2600" smtClean="0"/>
            </a:br>
            <a:r>
              <a:rPr lang="ru-RU" sz="2600" smtClean="0"/>
              <a:t>Нам в учёбе помогает.</a:t>
            </a:r>
            <a:br>
              <a:rPr lang="ru-RU" sz="2600" smtClean="0"/>
            </a:br>
            <a:r>
              <a:rPr lang="ru-RU" sz="2600" smtClean="0"/>
              <a:t>Мы стараемся, он знает.</a:t>
            </a:r>
            <a:br>
              <a:rPr lang="ru-RU" sz="2600" smtClean="0"/>
            </a:br>
            <a:r>
              <a:rPr lang="ru-RU" sz="2600" smtClean="0"/>
              <a:t>Мы учителем гордимся,</a:t>
            </a:r>
            <a:br>
              <a:rPr lang="ru-RU" sz="2600" smtClean="0"/>
            </a:br>
            <a:r>
              <a:rPr lang="ru-RU" sz="2600" smtClean="0"/>
              <a:t>К новым знаниям стремимся!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0484" name="Picture 2" descr="Картинка 27 из 1398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773238"/>
            <a:ext cx="297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ru-RU" smtClean="0"/>
              <a:t>Профессия артист!</a:t>
            </a:r>
          </a:p>
        </p:txBody>
      </p:sp>
      <p:pic>
        <p:nvPicPr>
          <p:cNvPr id="16387" name="Picture 3" descr="E:\фоточки для вовочки\drama1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0563" y="2768600"/>
            <a:ext cx="1547812" cy="1684338"/>
          </a:xfrm>
        </p:spPr>
      </p:pic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1042988" y="2133600"/>
            <a:ext cx="45720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Он и волк, и Дед Мороз,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И смешит ребят до слёз,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В прошлый раз был педагогом,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Послезавтра — машинист, 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Должен знать он очень много, 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Потому что он артист!</a:t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УЧЕНЫЙ</a:t>
            </a:r>
          </a:p>
        </p:txBody>
      </p:sp>
      <p:pic>
        <p:nvPicPr>
          <p:cNvPr id="40963" name="Picture 3" descr="0003607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70188" y="1371600"/>
            <a:ext cx="3783012" cy="4267200"/>
          </a:xfrm>
        </p:spPr>
      </p:pic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943600"/>
            <a:ext cx="8229600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Изучает окружающий нас 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3" name="Рисунок 19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630613"/>
            <a:ext cx="4038600" cy="463550"/>
          </a:xfrm>
          <a:noFill/>
          <a:ln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98488" y="2493963"/>
            <a:ext cx="7945437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На свете есть много разных профессий и одна из них – учитель.</a:t>
            </a:r>
          </a:p>
          <a:p>
            <a:pPr algn="ctr"/>
            <a:r>
              <a:rPr lang="ru-RU"/>
              <a:t>Учитель – это очень важная и нужная профессия.</a:t>
            </a:r>
          </a:p>
          <a:p>
            <a:pPr algn="ctr"/>
            <a:r>
              <a:rPr lang="ru-RU"/>
              <a:t>Без неё мы были бы неграмотными и необразованными.</a:t>
            </a:r>
          </a:p>
          <a:p>
            <a:pPr algn="ctr"/>
            <a:r>
              <a:rPr lang="ru-RU"/>
              <a:t>Учитель учит нас писать, читать, считать и многому другому.</a:t>
            </a:r>
          </a:p>
          <a:p>
            <a:pPr algn="ctr"/>
            <a:r>
              <a:rPr lang="ru-RU"/>
              <a:t>С ним мы узнаем много нового и интересного: новые законы и правила, </a:t>
            </a:r>
          </a:p>
          <a:p>
            <a:pPr algn="ctr"/>
            <a:r>
              <a:rPr lang="ru-RU"/>
              <a:t>как устроен человек, как устроен мир, </a:t>
            </a:r>
          </a:p>
          <a:p>
            <a:pPr algn="ctr"/>
            <a:r>
              <a:rPr lang="ru-RU"/>
              <a:t>какие страны есть на Земле – их обычаи и нравы.</a:t>
            </a:r>
          </a:p>
          <a:p>
            <a:pPr algn="ctr"/>
            <a:r>
              <a:rPr lang="ru-RU"/>
              <a:t>Учитель воспитывает в нас доброту, отзывчивость, трудолюбие.</a:t>
            </a:r>
          </a:p>
          <a:p>
            <a:pPr algn="ctr"/>
            <a:r>
              <a:rPr lang="ru-RU"/>
              <a:t>Учитель – это звучит гордо!</a:t>
            </a:r>
          </a:p>
        </p:txBody>
      </p:sp>
      <p:sp>
        <p:nvSpPr>
          <p:cNvPr id="14347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ФЕРМЕР</a:t>
            </a:r>
          </a:p>
        </p:txBody>
      </p:sp>
      <p:pic>
        <p:nvPicPr>
          <p:cNvPr id="55299" name="Picture 3" descr="000362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5000" y="1295400"/>
            <a:ext cx="5562600" cy="4076700"/>
          </a:xfrm>
        </p:spPr>
      </p:pic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Выращивает животных, овощи и фрукты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Физик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u="sng" smtClean="0"/>
              <a:t>В рамках профессии " физик"</a:t>
            </a:r>
            <a:r>
              <a:rPr lang="ru-RU" sz="2400" smtClean="0"/>
              <a:t> существует множество специализаций:     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-космическая физика,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-физика микромира,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-механика,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-оптика ,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-электроника и другие.</a:t>
            </a:r>
            <a:endParaRPr lang="ru-RU" sz="2400" b="1" u="sng" smtClean="0"/>
          </a:p>
          <a:p>
            <a:pPr>
              <a:lnSpc>
                <a:spcPct val="80000"/>
              </a:lnSpc>
            </a:pPr>
            <a:r>
              <a:rPr lang="ru-RU" sz="2400" b="1" u="sng" smtClean="0"/>
              <a:t>Личные качества, необходимые для представителей этой профессии:</a:t>
            </a: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любознательность, желание познать законы природы, наблюдательность, настойчивость, терпение, критичность мышления, внимательность, хорошо развитое абстрактное мышление.</a:t>
            </a:r>
          </a:p>
        </p:txBody>
      </p:sp>
      <p:pic>
        <p:nvPicPr>
          <p:cNvPr id="82949" name="Picture 5" descr="i?id=282388477-05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34200" y="2438400"/>
            <a:ext cx="1752600" cy="1752600"/>
          </a:xfrm>
          <a:prstGeom prst="rect">
            <a:avLst/>
          </a:prstGeom>
          <a:noFill/>
        </p:spPr>
      </p:pic>
      <p:pic>
        <p:nvPicPr>
          <p:cNvPr id="82951" name="Picture 7" descr="i?id=43009226-20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0"/>
            <a:ext cx="2130425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Флорист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Флоритс- представитель творческой профессии, который занимается декором. Он может цветами оформить любой предмет:комнату, офис, бокал, браслет и не только. Также флористами называют учёных, которые изучают этот раздел ботаники с целью отслеживания растений, которые растут на определённой территории.</a:t>
            </a:r>
          </a:p>
        </p:txBody>
      </p:sp>
      <p:pic>
        <p:nvPicPr>
          <p:cNvPr id="84997" name="Picture 5" descr="i?id=318182219-27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5334000"/>
            <a:ext cx="2133600" cy="1524000"/>
          </a:xfrm>
          <a:prstGeom prst="rect">
            <a:avLst/>
          </a:prstGeom>
          <a:noFill/>
        </p:spPr>
      </p:pic>
      <p:pic>
        <p:nvPicPr>
          <p:cNvPr id="84999" name="Picture 7" descr="i?id=386694303-07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0"/>
            <a:ext cx="1905000" cy="2057400"/>
          </a:xfrm>
          <a:prstGeom prst="rect">
            <a:avLst/>
          </a:prstGeom>
          <a:noFill/>
        </p:spPr>
      </p:pic>
      <p:pic>
        <p:nvPicPr>
          <p:cNvPr id="85001" name="Picture 9" descr="i?id=292486825-71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7800" y="0"/>
            <a:ext cx="13716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Фармацевт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Аптека - учреждение здравоохранения. Ее работники – фармацевты - приготавливают, контролируют и отпускают лекарственные средства по рецептам и разрешенные к отпуску без рецепта, предметы санитарии, гигиены и ухода за больными, лечебные минеральные воды, лекарственные травы, дезинфекционные средства, перевязочные материалы и другие товары аптечного ассортимента.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Аптечный работник знает сам и информирует врачей и больных о наличии лекарственных средств, их фармакологическом действии, о показаниях и противопоказаниях к применению, о сравнительной характеристике с препаратами-аналогами.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154631" name="Picture 7" descr="i?id=459295805-2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1219200"/>
            <a:ext cx="2286000" cy="1771650"/>
          </a:xfrm>
          <a:prstGeom prst="rect">
            <a:avLst/>
          </a:prstGeom>
          <a:noFill/>
        </p:spPr>
      </p:pic>
      <p:pic>
        <p:nvPicPr>
          <p:cNvPr id="154633" name="Picture 9" descr="i?id=73165005-36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3657600"/>
            <a:ext cx="226695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Фотограф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Фотограф производит фотосъемку различных объектов (людей, зданий, природы и пр.) в стационарных и выездных условиях на черно-белой, цветной и обращаемой пленке. 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Он проявляет, фиксирует, промывает, сушит негативы, ретуширует, печатает снимки. Фотография предоставляет широкие возможности для творчества. Специалисты считают, что она является одним из видов искусства. </a:t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156679" name="Picture 7" descr="i?id=355643072-02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9600" y="1143000"/>
            <a:ext cx="2514600" cy="1600200"/>
          </a:xfrm>
          <a:prstGeom prst="rect">
            <a:avLst/>
          </a:prstGeom>
          <a:noFill/>
        </p:spPr>
      </p:pic>
      <p:pic>
        <p:nvPicPr>
          <p:cNvPr id="156681" name="Picture 9" descr="i?id=369887423-13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4038600"/>
            <a:ext cx="2438400" cy="2286000"/>
          </a:xfrm>
          <a:prstGeom prst="rect">
            <a:avLst/>
          </a:prstGeom>
          <a:noFill/>
        </p:spPr>
      </p:pic>
      <p:pic>
        <p:nvPicPr>
          <p:cNvPr id="156683" name="Picture 11" descr="i?id=403615742-12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38600" y="4343400"/>
            <a:ext cx="1676400" cy="2190750"/>
          </a:xfrm>
          <a:prstGeom prst="rect">
            <a:avLst/>
          </a:prstGeom>
          <a:noFill/>
        </p:spPr>
      </p:pic>
      <p:sp>
        <p:nvSpPr>
          <p:cNvPr id="156684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09800" y="581501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  <a:noFill/>
          <a:ln/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хореограф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554163"/>
            <a:ext cx="5481638" cy="4875212"/>
          </a:xfrm>
        </p:spPr>
        <p:txBody>
          <a:bodyPr/>
          <a:lstStyle/>
          <a:p>
            <a:r>
              <a:rPr lang="ru-RU" sz="2400" b="1" smtClean="0"/>
              <a:t>Хореограф - это представитель творческой профессии, который ставит танцы для группы танцоров. Хореограф проводит тренировки с танцорами, посещает и оценивает их выступление. Хореограф должен уметь танцевать, быть оригинальным и иметь организаторские способности. Хореографов можно встретить в танцевальных компаниях, в театрах мюзиклов, в опере, на телевидении, на съемках фильма, на фестивалях.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1519238"/>
            <a:ext cx="27146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Химик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u="sng" smtClean="0"/>
              <a:t>Химия</a:t>
            </a:r>
            <a:r>
              <a:rPr lang="ru-RU" sz="2000" smtClean="0"/>
              <a:t> - одна из важнейших и обширных областей естествознания, наука о веществах, их свойствах, строении и превращениях, происходящих в результате химических реакций, а также фундаментальных законах, которым эти превращения подчиняются. Поскольку все вещества состоят из атомов, которые благодаря химическим связям способны формировать молекулы, то химия занимается в основном изучением взаимодействий между атомами и молекулами, полученными в результате таких взаимодействий.</a:t>
            </a:r>
            <a:endParaRPr lang="ru-RU" sz="2000" b="1" u="sng" smtClean="0"/>
          </a:p>
          <a:p>
            <a:pPr>
              <a:lnSpc>
                <a:spcPct val="80000"/>
              </a:lnSpc>
            </a:pPr>
            <a:r>
              <a:rPr lang="ru-RU" sz="2000" b="1" u="sng" smtClean="0"/>
              <a:t>Личные качества:</a:t>
            </a: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Учёный, который работает в данной сфере, должен иметь хорошую память, пытливый ум, обладать большой базой знаний, которая позволит ему делать логичные заключения во время опытов.</a:t>
            </a:r>
            <a:endParaRPr lang="ru-RU" sz="2000" u="sng" smtClean="0"/>
          </a:p>
          <a:p>
            <a:pPr>
              <a:lnSpc>
                <a:spcPct val="80000"/>
              </a:lnSpc>
            </a:pPr>
            <a:r>
              <a:rPr lang="ru-RU" sz="2000" u="sng" smtClean="0"/>
              <a:t>НА ХИМИЧЕСКОМ ЗАВОДЕ.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  <a:noFill/>
          <a:ln/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хирург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6867" name="Содержимое 4"/>
          <p:cNvSpPr>
            <a:spLocks noGrp="1"/>
          </p:cNvSpPr>
          <p:nvPr>
            <p:ph idx="4294967295"/>
          </p:nvPr>
        </p:nvSpPr>
        <p:spPr>
          <a:xfrm>
            <a:off x="0" y="1285875"/>
            <a:ext cx="6572250" cy="478631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 b="1" smtClean="0"/>
              <a:t>Хирург - это благородная и ответственная профессия. Часто только хирургическое вмешательство может спасти самое ценное - человеческую жизнь. Основная задача хирурга - установление точного диагноза, выяснение причины болезни, проведение непосредственно операции, и, конечно, помощь в полном восстановлении организма. Работа хирурга – это огромная ответственность за человеческую жизнь, к тому же это физически тяжелый труд. Иногда операции длятся несколько часов.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38" y="2357438"/>
            <a:ext cx="26193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Альпинист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Альпинист - это всегда спортсмен, другими словами, горовосходитель.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Спортивная сущность альпинизма состоит в преодолении препятствий, создаваемых природой (высота, рельеф, погода), на пути к вершине.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После того как были покорены все альпийские вершины, взоры восходителей всё чаще стали обращаться на другие горные районы Америки, Африки, Новой Зеландии. Дошла очередь и до Гималаев.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Первые попытки покорить вершины в Гималаях относятся к началу XIX века. Однако после первых попыток стало ясно, что экспедиция на вершину выше 6 000-7 000 м ставит перед альпинистами множество новых проблем, связанных прежде всего с высотой, малой освоенностью горных районов, большими масштабами подходов к подножию вершин.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При занятии альпинизмом приходится преодолевать различные природные препятствия: реки, скалы, снег, ледники, ледопады. Их преодоление, как правило, связано с опасностью. За многолетнюю историю альпинизма была выработана специальная техника преодоления опасного горного рельефа.</a:t>
            </a:r>
          </a:p>
        </p:txBody>
      </p:sp>
      <p:pic>
        <p:nvPicPr>
          <p:cNvPr id="28677" name="Picture 5" descr="i?id=299757487-17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0" y="0"/>
            <a:ext cx="2209800" cy="1676400"/>
          </a:xfrm>
          <a:prstGeom prst="rect">
            <a:avLst/>
          </a:prstGeom>
          <a:noFill/>
        </p:spPr>
      </p:pic>
      <p:pic>
        <p:nvPicPr>
          <p:cNvPr id="28679" name="Picture 7" descr="i?id=397456435-15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1400" y="5334000"/>
            <a:ext cx="1428750" cy="1143000"/>
          </a:xfrm>
          <a:prstGeom prst="rect">
            <a:avLst/>
          </a:prstGeom>
          <a:noFill/>
        </p:spPr>
      </p:pic>
      <p:pic>
        <p:nvPicPr>
          <p:cNvPr id="28681" name="Picture 9" descr="i?id=462285806-00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0"/>
            <a:ext cx="2438400" cy="1600200"/>
          </a:xfrm>
          <a:prstGeom prst="rect">
            <a:avLst/>
          </a:prstGeom>
          <a:noFill/>
        </p:spPr>
      </p:pic>
      <p:sp>
        <p:nvSpPr>
          <p:cNvPr id="28682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791200" y="581501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Художник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/>
              <a:t>Художники — люди, занимающиеся изобразительным искусством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В профессиональной сфере существует множество различных типов художников в зависисмости от техники рисования и обязанностей: графики, живописцы, оформители, иллюстраторы, художники кино, мультипликаторы, фотохудожники, карикатурист, художник миниатюрной живописи, проектировщики, костюма, декораций, рестовратор, модельер, стилист, технолог и др.</a:t>
            </a:r>
            <a:endParaRPr lang="ru-RU" sz="1600" b="1" smtClean="0"/>
          </a:p>
          <a:p>
            <a:pPr>
              <a:lnSpc>
                <a:spcPct val="80000"/>
              </a:lnSpc>
            </a:pPr>
            <a:r>
              <a:rPr lang="ru-RU" sz="1600" b="1" smtClean="0"/>
              <a:t>Личные качества и способности</a:t>
            </a:r>
            <a:endParaRPr lang="ru-RU" sz="1600" smtClean="0"/>
          </a:p>
          <a:p>
            <a:pPr>
              <a:lnSpc>
                <a:spcPct val="80000"/>
              </a:lnSpc>
            </a:pPr>
            <a:r>
              <a:rPr lang="ru-RU" sz="1600" smtClean="0"/>
              <a:t>- творческая личность;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богатое воображение;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способность воспринимать и различать широкий спектр цветов и их оттенков;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оригинальность, находчивость;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развитое пространственно-образное мышление;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самостоятельность;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наблюдательность (способность подмечать даже незначительные мелочи и недостатки);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открытость для восприятия нового;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чувство гармонии и вкуса.</a:t>
            </a:r>
          </a:p>
        </p:txBody>
      </p:sp>
      <p:pic>
        <p:nvPicPr>
          <p:cNvPr id="26629" name="Picture 5" descr="i?id=4580353-68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05600" y="0"/>
            <a:ext cx="2438400" cy="1676400"/>
          </a:xfrm>
          <a:prstGeom prst="rect">
            <a:avLst/>
          </a:prstGeom>
          <a:noFill/>
        </p:spPr>
      </p:pic>
      <p:sp>
        <p:nvSpPr>
          <p:cNvPr id="2663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2400" y="581501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Цветовод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400" smtClean="0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Цветоводы претворяют в жизнь проекты озеленения, составленные специалистами, окончившими средние и высшие учебные заведения. Но, как бы ни был хорош проектный замысел, воплощение его зависит от мастерства и эстетического вкуса рабочих-цветоводов. Они участвуют в планировке зеленых насаждений, делают гряды, рыхлят почву, вносят удобрения. Когда посеяны семена или высажена рассада, почву снова рыхлят, уничтожают сорняки, мульчируют – покрывают междурядье листьями, соломой и перегноем, поливают и удобряют. Чтобы придать растению определенную форму, его прищипывают и пасынкуют. Для сохранения четкого рисунка клумб и газонов их подстригают, прореживают, срезают отцветшие соцветия, подвязывают к колышкам хрупкие растения. </a:t>
            </a:r>
            <a:br>
              <a:rPr lang="ru-RU" sz="1400" smtClean="0"/>
            </a:br>
            <a:endParaRPr lang="ru-RU" sz="1400" smtClean="0"/>
          </a:p>
        </p:txBody>
      </p:sp>
      <p:pic>
        <p:nvPicPr>
          <p:cNvPr id="159751" name="Picture 7" descr="i?id=401860714-4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219200"/>
            <a:ext cx="2286000" cy="1562100"/>
          </a:xfrm>
          <a:prstGeom prst="rect">
            <a:avLst/>
          </a:prstGeom>
          <a:noFill/>
        </p:spPr>
      </p:pic>
      <p:pic>
        <p:nvPicPr>
          <p:cNvPr id="159753" name="Picture 9" descr="i?id=74123897-40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3810000"/>
            <a:ext cx="2628900" cy="1638300"/>
          </a:xfrm>
          <a:prstGeom prst="rect">
            <a:avLst/>
          </a:prstGeom>
          <a:noFill/>
        </p:spPr>
      </p:pic>
      <p:sp>
        <p:nvSpPr>
          <p:cNvPr id="159754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800" name="Picture 8" descr="i?id=184056807-29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1752600"/>
            <a:ext cx="5715000" cy="4181475"/>
          </a:xfrm>
          <a:prstGeom prst="rect">
            <a:avLst/>
          </a:prstGeom>
          <a:noFill/>
        </p:spPr>
      </p:pic>
      <p:sp>
        <p:nvSpPr>
          <p:cNvPr id="161801" name="WordArt 9"/>
          <p:cNvSpPr>
            <a:spLocks noChangeArrowheads="1" noChangeShapeType="1" noTextEdit="1"/>
          </p:cNvSpPr>
          <p:nvPr/>
        </p:nvSpPr>
        <p:spPr bwMode="auto">
          <a:xfrm>
            <a:off x="4191000" y="685800"/>
            <a:ext cx="1343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Чабан</a:t>
            </a:r>
          </a:p>
        </p:txBody>
      </p:sp>
      <p:sp>
        <p:nvSpPr>
          <p:cNvPr id="161802" name="WordArt 10"/>
          <p:cNvSpPr>
            <a:spLocks noChangeArrowheads="1" noChangeShapeType="1" noTextEdit="1"/>
          </p:cNvSpPr>
          <p:nvPr/>
        </p:nvSpPr>
        <p:spPr bwMode="auto">
          <a:xfrm>
            <a:off x="1600200" y="5943600"/>
            <a:ext cx="6067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Пастух, пасущий стада овец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Чаевод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4869" name="Picture 5" descr="i?id=159832272-46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371600"/>
            <a:ext cx="3352800" cy="2209800"/>
          </a:xfrm>
          <a:prstGeom prst="rect">
            <a:avLst/>
          </a:prstGeom>
          <a:noFill/>
        </p:spPr>
      </p:pic>
      <p:pic>
        <p:nvPicPr>
          <p:cNvPr id="164871" name="Picture 7" descr="i?id=327939582-30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1295400"/>
            <a:ext cx="3048000" cy="2362200"/>
          </a:xfrm>
          <a:prstGeom prst="rect">
            <a:avLst/>
          </a:prstGeom>
          <a:noFill/>
        </p:spPr>
      </p:pic>
      <p:sp>
        <p:nvSpPr>
          <p:cNvPr id="164872" name="WordArt 8"/>
          <p:cNvSpPr>
            <a:spLocks noChangeArrowheads="1" noChangeShapeType="1" noTextEdit="1"/>
          </p:cNvSpPr>
          <p:nvPr/>
        </p:nvSpPr>
        <p:spPr bwMode="auto">
          <a:xfrm>
            <a:off x="762000" y="4343400"/>
            <a:ext cx="7667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Тот, кто занимается выращиванием чая</a:t>
            </a:r>
          </a:p>
        </p:txBody>
      </p:sp>
      <p:sp>
        <p:nvSpPr>
          <p:cNvPr id="164873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ШАХТЕР</a:t>
            </a:r>
          </a:p>
        </p:txBody>
      </p:sp>
      <p:pic>
        <p:nvPicPr>
          <p:cNvPr id="53251" name="Picture 3" descr="000365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124200" y="1371600"/>
            <a:ext cx="2938463" cy="4343400"/>
          </a:xfrm>
        </p:spPr>
      </p:pic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943600"/>
            <a:ext cx="8229600" cy="533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Добывает уголь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ru-RU" dirty="0" smtClean="0"/>
              <a:t>Штукатур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Штукатур отделывает оштукатуренные поверхности: белит или красит потолок и стены, красит дверные и оконные блоки, оклеивает стены обоями.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8727" name="Picture 7" descr="i?id=58344980-60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214422"/>
            <a:ext cx="2971800" cy="2133600"/>
          </a:xfrm>
          <a:prstGeom prst="rect">
            <a:avLst/>
          </a:prstGeom>
          <a:noFill/>
        </p:spPr>
      </p:pic>
      <p:pic>
        <p:nvPicPr>
          <p:cNvPr id="158729" name="Picture 9" descr="i?id=227572082-14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3429000"/>
            <a:ext cx="1714500" cy="2419350"/>
          </a:xfrm>
          <a:prstGeom prst="rect">
            <a:avLst/>
          </a:prstGeom>
          <a:noFill/>
        </p:spPr>
      </p:pic>
      <p:sp>
        <p:nvSpPr>
          <p:cNvPr id="158730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Эколог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i="1" smtClean="0"/>
              <a:t>Экологи - это те специалисты, которые пытаются объяснить, почему высыхают реки, гибнет рыба или летом выпадает снег. Они изучают состояние воды, земли, воздуха, влияние промышленных отходов на растения, животных и человека.</a:t>
            </a:r>
          </a:p>
          <a:p>
            <a:pPr>
              <a:lnSpc>
                <a:spcPct val="80000"/>
              </a:lnSpc>
            </a:pPr>
            <a:r>
              <a:rPr lang="ru-RU" sz="1600" i="1" smtClean="0"/>
              <a:t>Эколог организует защиту жизни и здоровья людей, животного и растительного мира от последствий нерационального и бесконтрольного использования достижений науки и техники.</a:t>
            </a:r>
            <a:r>
              <a:rPr lang="ru-RU" sz="16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1600" i="1" smtClean="0"/>
              <a:t>Эколог – эта профессия для настоящих борцов!</a:t>
            </a:r>
            <a:r>
              <a:rPr lang="ru-RU" sz="1600" smtClean="0"/>
              <a:t> </a:t>
            </a:r>
          </a:p>
        </p:txBody>
      </p:sp>
      <p:pic>
        <p:nvPicPr>
          <p:cNvPr id="166918" name="Рисунок 1" descr="12-s8.jp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447800"/>
            <a:ext cx="4495800" cy="3889375"/>
          </a:xfrm>
          <a:noFill/>
          <a:ln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Экономист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400" smtClean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 smtClean="0"/>
              <a:t>Экономист - специалист, занимающийся анализом финансово-хозяйственной деятельности (предприятия, отрасли и т.д.) в целях ее улучшения.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37895" name="Picture 7" descr="i?id=247452039-5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838200"/>
            <a:ext cx="2438400" cy="1790700"/>
          </a:xfrm>
          <a:prstGeom prst="rect">
            <a:avLst/>
          </a:prstGeom>
          <a:noFill/>
        </p:spPr>
      </p:pic>
      <p:pic>
        <p:nvPicPr>
          <p:cNvPr id="37897" name="Picture 9" descr="i?id=955403683-35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8400" y="3048000"/>
            <a:ext cx="2438400" cy="2114550"/>
          </a:xfrm>
          <a:prstGeom prst="rect">
            <a:avLst/>
          </a:prstGeom>
          <a:noFill/>
        </p:spPr>
      </p:pic>
      <p:pic>
        <p:nvPicPr>
          <p:cNvPr id="37899" name="Picture 11" descr="i?id=173665370-59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4800600"/>
            <a:ext cx="23622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Экскурсовод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Экскурсовод проводит экскурсии по достопримечательным местам, выставкам, экспозициям, музеям, заповедникам, архитектурным сооружениям, садово-парковым ансамблям и т. д. Может сопровождать группы экскурсантов в поездках. </a:t>
            </a:r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169991" name="Picture 7" descr="i?id=451673999-67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1295400"/>
            <a:ext cx="1876425" cy="2190750"/>
          </a:xfrm>
          <a:prstGeom prst="rect">
            <a:avLst/>
          </a:prstGeom>
          <a:noFill/>
        </p:spPr>
      </p:pic>
      <p:pic>
        <p:nvPicPr>
          <p:cNvPr id="169993" name="Picture 9" descr="i?id=143505473-35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4191000"/>
            <a:ext cx="2552700" cy="1828800"/>
          </a:xfrm>
          <a:prstGeom prst="rect">
            <a:avLst/>
          </a:prstGeom>
          <a:noFill/>
        </p:spPr>
      </p:pic>
      <p:sp>
        <p:nvSpPr>
          <p:cNvPr id="169994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Ювелир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Ювелир изготавливает изделия (украшения, предметы быта, культа, оружие) преимущественно из драгоценных металлов, а также некоторых цветных металлов в сочетании с драгоценными и поделочными камнями, янтарём, перламутром, костью по рисункам, чертежам и моделям художника, разработчика.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72039" name="Picture 7" descr="i?id=150922960-03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066800"/>
            <a:ext cx="2286000" cy="1676400"/>
          </a:xfrm>
          <a:prstGeom prst="rect">
            <a:avLst/>
          </a:prstGeom>
          <a:noFill/>
        </p:spPr>
      </p:pic>
      <p:pic>
        <p:nvPicPr>
          <p:cNvPr id="172041" name="Picture 9" descr="i?id=353997422-55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3581400"/>
            <a:ext cx="2438400" cy="1828800"/>
          </a:xfrm>
          <a:prstGeom prst="rect">
            <a:avLst/>
          </a:prstGeom>
          <a:noFill/>
        </p:spPr>
      </p:pic>
      <p:pic>
        <p:nvPicPr>
          <p:cNvPr id="172043" name="Picture 11" descr="i?id=154927450-03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2800" y="5429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збука профессий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азбука профессий</Template>
  <TotalTime>48</TotalTime>
  <Words>4569</Words>
  <Application>Microsoft Office PowerPoint</Application>
  <PresentationFormat>Экран (4:3)</PresentationFormat>
  <Paragraphs>271</Paragraphs>
  <Slides>103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103</vt:i4>
      </vt:variant>
    </vt:vector>
  </HeadingPairs>
  <TitlesOfParts>
    <vt:vector size="104" baseType="lpstr">
      <vt:lpstr>азбука профессий</vt:lpstr>
      <vt:lpstr>Презентация PowerPoint</vt:lpstr>
      <vt:lpstr>Презентация PowerPoint</vt:lpstr>
      <vt:lpstr>Что такое профессия?</vt:lpstr>
      <vt:lpstr>АКТЕР   /  АКТРИСА</vt:lpstr>
      <vt:lpstr>Археолог</vt:lpstr>
      <vt:lpstr>АСТРОНОМ</vt:lpstr>
      <vt:lpstr>АГРОНОМ</vt:lpstr>
      <vt:lpstr>Профессия артист!</vt:lpstr>
      <vt:lpstr>Альпинист</vt:lpstr>
      <vt:lpstr>Бортпроводник гражданского воздушного флота  </vt:lpstr>
      <vt:lpstr>Библиотекарь  </vt:lpstr>
      <vt:lpstr>Бухгалтер</vt:lpstr>
      <vt:lpstr>Профессия врач!</vt:lpstr>
      <vt:lpstr>Водолаз</vt:lpstr>
      <vt:lpstr>Ветеринар</vt:lpstr>
      <vt:lpstr>Волочильщик</vt:lpstr>
      <vt:lpstr>ГОРНИЧНАЯ</vt:lpstr>
      <vt:lpstr>Геолог</vt:lpstr>
      <vt:lpstr>Гравёр</vt:lpstr>
      <vt:lpstr>Презентация PowerPoint</vt:lpstr>
      <vt:lpstr>Дизайнер</vt:lpstr>
      <vt:lpstr>Дизайнер интерьера</vt:lpstr>
      <vt:lpstr>ДВОРНИК</vt:lpstr>
      <vt:lpstr>Егерь</vt:lpstr>
      <vt:lpstr>Египтолог</vt:lpstr>
      <vt:lpstr>Журналист</vt:lpstr>
      <vt:lpstr>Жестянщик</vt:lpstr>
      <vt:lpstr>Закройщик</vt:lpstr>
      <vt:lpstr>Инженер</vt:lpstr>
      <vt:lpstr>Имиджмейкер</vt:lpstr>
      <vt:lpstr>КОСМОНАВТ</vt:lpstr>
      <vt:lpstr>Каскадёр</vt:lpstr>
      <vt:lpstr>Кинолог</vt:lpstr>
      <vt:lpstr>Кондитер</vt:lpstr>
      <vt:lpstr>Криэйтор</vt:lpstr>
      <vt:lpstr>Лётчик</vt:lpstr>
      <vt:lpstr>ЛЕТЧИК</vt:lpstr>
      <vt:lpstr>МУЗЫКАНТ</vt:lpstr>
      <vt:lpstr>Презентация PowerPoint</vt:lpstr>
      <vt:lpstr>Презентация PowerPoint</vt:lpstr>
      <vt:lpstr>Обязанности:</vt:lpstr>
      <vt:lpstr>Необходимый набор знаний:</vt:lpstr>
      <vt:lpstr>Личные качества</vt:lpstr>
      <vt:lpstr>Презентация PowerPoint</vt:lpstr>
      <vt:lpstr>Маляр</vt:lpstr>
      <vt:lpstr>Метеоролог</vt:lpstr>
      <vt:lpstr>Модельер</vt:lpstr>
      <vt:lpstr>Нотариус</vt:lpstr>
      <vt:lpstr>Няня</vt:lpstr>
      <vt:lpstr>Орнитолог</vt:lpstr>
      <vt:lpstr>Официант</vt:lpstr>
      <vt:lpstr>писатель</vt:lpstr>
      <vt:lpstr>Профессия пожарный!</vt:lpstr>
      <vt:lpstr>ПАСТУХ</vt:lpstr>
      <vt:lpstr>ПЕВИЦА</vt:lpstr>
      <vt:lpstr>Профессия повар!</vt:lpstr>
      <vt:lpstr>Парикмахер</vt:lpstr>
      <vt:lpstr>Пекарь</vt:lpstr>
      <vt:lpstr>Переводчик</vt:lpstr>
      <vt:lpstr>Плотник</vt:lpstr>
      <vt:lpstr>Провизор</vt:lpstr>
      <vt:lpstr>Проводник пассажирского вагона</vt:lpstr>
      <vt:lpstr>РЫБАК</vt:lpstr>
      <vt:lpstr>Ремюер</vt:lpstr>
      <vt:lpstr>Реставратор</vt:lpstr>
      <vt:lpstr>СУДЬЯ</vt:lpstr>
      <vt:lpstr>СПОРТСМЕН</vt:lpstr>
      <vt:lpstr>Садовод</vt:lpstr>
      <vt:lpstr>Священнослужитель</vt:lpstr>
      <vt:lpstr>Секретарь-референт</vt:lpstr>
      <vt:lpstr>Следователь</vt:lpstr>
      <vt:lpstr>Спасатель</vt:lpstr>
      <vt:lpstr>Столяр</vt:lpstr>
      <vt:lpstr>ТАНЦОР</vt:lpstr>
      <vt:lpstr>Тренер</vt:lpstr>
      <vt:lpstr>Тренер</vt:lpstr>
      <vt:lpstr>Телохранитель</vt:lpstr>
      <vt:lpstr>Ткач</vt:lpstr>
      <vt:lpstr>Профессия учитель!</vt:lpstr>
      <vt:lpstr>УЧЕНЫЙ</vt:lpstr>
      <vt:lpstr>Презентация PowerPoint</vt:lpstr>
      <vt:lpstr>ФЕРМЕР</vt:lpstr>
      <vt:lpstr>Физик</vt:lpstr>
      <vt:lpstr>Флорист</vt:lpstr>
      <vt:lpstr>Фармацевт</vt:lpstr>
      <vt:lpstr>Фотограф</vt:lpstr>
      <vt:lpstr>хореограф</vt:lpstr>
      <vt:lpstr>Химик</vt:lpstr>
      <vt:lpstr>хирург</vt:lpstr>
      <vt:lpstr>Художник</vt:lpstr>
      <vt:lpstr>Цветовод</vt:lpstr>
      <vt:lpstr>Презентация PowerPoint</vt:lpstr>
      <vt:lpstr>Чаевод</vt:lpstr>
      <vt:lpstr>ШАХТЕР</vt:lpstr>
      <vt:lpstr>Штукатур</vt:lpstr>
      <vt:lpstr>Эколог</vt:lpstr>
      <vt:lpstr>Экономист</vt:lpstr>
      <vt:lpstr>Экскурсовод</vt:lpstr>
      <vt:lpstr>Ювелир</vt:lpstr>
      <vt:lpstr>Юрист</vt:lpstr>
      <vt:lpstr>Языковед</vt:lpstr>
      <vt:lpstr>Ядерщик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viki</dc:creator>
  <cp:lastModifiedBy>HP</cp:lastModifiedBy>
  <cp:revision>3</cp:revision>
  <cp:lastPrinted>1601-01-01T00:00:00Z</cp:lastPrinted>
  <dcterms:created xsi:type="dcterms:W3CDTF">2012-02-11T13:26:22Z</dcterms:created>
  <dcterms:modified xsi:type="dcterms:W3CDTF">2016-02-25T13:13:52Z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